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5.pn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255"/>
            <a:ext cx="9143999" cy="102615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98834" y="0"/>
            <a:ext cx="4745164" cy="60006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087904" cy="10205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-822" y="52323"/>
            <a:ext cx="9145584" cy="9019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255"/>
            <a:ext cx="9143999" cy="102615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398834" y="0"/>
            <a:ext cx="4745164" cy="60006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087904" cy="10205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-822" y="52323"/>
            <a:ext cx="9145584" cy="9019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064" y="-24307"/>
            <a:ext cx="5353685" cy="1400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7357" y="1908124"/>
            <a:ext cx="7949285" cy="3415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image" Target="../media/image67.png"/><Relationship Id="rId5" Type="http://schemas.openxmlformats.org/officeDocument/2006/relationships/image" Target="../media/image68.png"/><Relationship Id="rId6" Type="http://schemas.openxmlformats.org/officeDocument/2006/relationships/image" Target="../media/image69.png"/><Relationship Id="rId7" Type="http://schemas.openxmlformats.org/officeDocument/2006/relationships/image" Target="../media/image70.png"/><Relationship Id="rId8" Type="http://schemas.openxmlformats.org/officeDocument/2006/relationships/image" Target="../media/image71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2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3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Relationship Id="rId14" Type="http://schemas.openxmlformats.org/officeDocument/2006/relationships/image" Target="../media/image28.png"/><Relationship Id="rId15" Type="http://schemas.openxmlformats.org/officeDocument/2006/relationships/image" Target="../media/image29.png"/><Relationship Id="rId16" Type="http://schemas.openxmlformats.org/officeDocument/2006/relationships/image" Target="../media/image30.png"/><Relationship Id="rId17" Type="http://schemas.openxmlformats.org/officeDocument/2006/relationships/image" Target="../media/image31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Relationship Id="rId14" Type="http://schemas.openxmlformats.org/officeDocument/2006/relationships/image" Target="../media/image50.png"/><Relationship Id="rId15" Type="http://schemas.openxmlformats.org/officeDocument/2006/relationships/image" Target="../media/image51.png"/><Relationship Id="rId16" Type="http://schemas.openxmlformats.org/officeDocument/2006/relationships/image" Target="../media/image52.png"/><Relationship Id="rId17" Type="http://schemas.openxmlformats.org/officeDocument/2006/relationships/image" Target="../media/image53.png"/><Relationship Id="rId18" Type="http://schemas.openxmlformats.org/officeDocument/2006/relationships/image" Target="../media/image54.png"/><Relationship Id="rId19" Type="http://schemas.openxmlformats.org/officeDocument/2006/relationships/image" Target="../media/image55.png"/><Relationship Id="rId20" Type="http://schemas.openxmlformats.org/officeDocument/2006/relationships/image" Target="../media/image56.png"/><Relationship Id="rId21" Type="http://schemas.openxmlformats.org/officeDocument/2006/relationships/image" Target="../media/image57.png"/><Relationship Id="rId22" Type="http://schemas.openxmlformats.org/officeDocument/2006/relationships/image" Target="../media/image58.png"/><Relationship Id="rId23" Type="http://schemas.openxmlformats.org/officeDocument/2006/relationships/image" Target="../media/image59.png"/><Relationship Id="rId24" Type="http://schemas.openxmlformats.org/officeDocument/2006/relationships/image" Target="../media/image60.png"/><Relationship Id="rId25" Type="http://schemas.openxmlformats.org/officeDocument/2006/relationships/image" Target="../media/image61.png"/><Relationship Id="rId26" Type="http://schemas.openxmlformats.org/officeDocument/2006/relationships/image" Target="../media/image62.png"/><Relationship Id="rId27" Type="http://schemas.openxmlformats.org/officeDocument/2006/relationships/image" Target="../media/image63.png"/><Relationship Id="rId28" Type="http://schemas.openxmlformats.org/officeDocument/2006/relationships/image" Target="../media/image6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3697" y="1638122"/>
            <a:ext cx="6734809" cy="295211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95"/>
              </a:spcBef>
            </a:pPr>
            <a:r>
              <a:rPr dirty="0" sz="3200" spc="-25">
                <a:solidFill>
                  <a:srgbClr val="FFFFFF"/>
                </a:solidFill>
                <a:latin typeface="Constantia"/>
                <a:cs typeface="Constantia"/>
              </a:rPr>
              <a:t>«Государственно-общественное </a:t>
            </a:r>
            <a:r>
              <a:rPr dirty="0" sz="3200" spc="-20">
                <a:solidFill>
                  <a:srgbClr val="FFFFFF"/>
                </a:solidFill>
                <a:latin typeface="Constantia"/>
                <a:cs typeface="Constantia"/>
              </a:rPr>
              <a:t> управление</a:t>
            </a:r>
            <a:r>
              <a:rPr dirty="0" sz="3200" spc="-15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5">
                <a:solidFill>
                  <a:srgbClr val="FFFFFF"/>
                </a:solidFill>
                <a:latin typeface="Constantia"/>
                <a:cs typeface="Constantia"/>
              </a:rPr>
              <a:t>общеобразовательными </a:t>
            </a:r>
            <a:r>
              <a:rPr dirty="0" sz="3200" spc="-78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Constantia"/>
                <a:cs typeface="Constantia"/>
              </a:rPr>
              <a:t>учреждениями. </a:t>
            </a:r>
            <a:r>
              <a:rPr dirty="0" sz="3200" spc="-30">
                <a:solidFill>
                  <a:srgbClr val="FFFFFF"/>
                </a:solidFill>
                <a:latin typeface="Constantia"/>
                <a:cs typeface="Constantia"/>
              </a:rPr>
              <a:t>Управляющий </a:t>
            </a:r>
            <a:r>
              <a:rPr dirty="0" sz="3200" spc="-20">
                <a:solidFill>
                  <a:srgbClr val="FFFFFF"/>
                </a:solidFill>
                <a:latin typeface="Constantia"/>
                <a:cs typeface="Constantia"/>
              </a:rPr>
              <a:t>совет </a:t>
            </a:r>
            <a:r>
              <a:rPr dirty="0" sz="3200" spc="-79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Constantia"/>
                <a:cs typeface="Constantia"/>
              </a:rPr>
              <a:t>как</a:t>
            </a:r>
            <a:r>
              <a:rPr dirty="0" sz="3200" spc="-13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20">
                <a:solidFill>
                  <a:srgbClr val="FFFFFF"/>
                </a:solidFill>
                <a:latin typeface="Constantia"/>
                <a:cs typeface="Constantia"/>
              </a:rPr>
              <a:t>орган</a:t>
            </a:r>
            <a:r>
              <a:rPr dirty="0" sz="3200" spc="-13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25">
                <a:solidFill>
                  <a:srgbClr val="FFFFFF"/>
                </a:solidFill>
                <a:latin typeface="Constantia"/>
                <a:cs typeface="Constantia"/>
              </a:rPr>
              <a:t>стратегического</a:t>
            </a:r>
            <a:endParaRPr sz="3200">
              <a:latin typeface="Constantia"/>
              <a:cs typeface="Constantia"/>
            </a:endParaRPr>
          </a:p>
          <a:p>
            <a:pPr algn="ctr" marL="204470" marR="191135">
              <a:lnSpc>
                <a:spcPct val="100000"/>
              </a:lnSpc>
              <a:spcBef>
                <a:spcPts val="5"/>
              </a:spcBef>
            </a:pPr>
            <a:r>
              <a:rPr dirty="0" sz="3200" spc="-15">
                <a:solidFill>
                  <a:srgbClr val="FFFFFF"/>
                </a:solidFill>
                <a:latin typeface="Constantia"/>
                <a:cs typeface="Constantia"/>
              </a:rPr>
              <a:t>управления:</a:t>
            </a:r>
            <a:r>
              <a:rPr dirty="0" sz="3200" spc="-5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Constantia"/>
                <a:cs typeface="Constantia"/>
              </a:rPr>
              <a:t>сущность</a:t>
            </a:r>
            <a:r>
              <a:rPr dirty="0" sz="3200" spc="-9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Constantia"/>
                <a:cs typeface="Constantia"/>
              </a:rPr>
              <a:t>и</a:t>
            </a:r>
            <a:r>
              <a:rPr dirty="0" sz="3200" spc="-14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Constantia"/>
                <a:cs typeface="Constantia"/>
              </a:rPr>
              <a:t>основные </a:t>
            </a:r>
            <a:r>
              <a:rPr dirty="0" sz="3200" spc="-78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200" spc="-25">
                <a:solidFill>
                  <a:srgbClr val="FFFFFF"/>
                </a:solidFill>
                <a:latin typeface="Constantia"/>
                <a:cs typeface="Constantia"/>
              </a:rPr>
              <a:t>полномочия»</a:t>
            </a:r>
            <a:endParaRPr sz="3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153" y="757504"/>
            <a:ext cx="2686050" cy="7867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0" spc="-20"/>
              <a:t>Комиссии</a:t>
            </a:r>
            <a:endParaRPr sz="5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592" y="3090621"/>
            <a:ext cx="1708277" cy="62616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5382767" y="2755341"/>
            <a:ext cx="2741930" cy="962025"/>
            <a:chOff x="5382767" y="2755341"/>
            <a:chExt cx="2741930" cy="96202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7191" y="2755341"/>
              <a:ext cx="2396998" cy="62616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82767" y="3090621"/>
              <a:ext cx="1376044" cy="626160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61544" y="3907561"/>
            <a:ext cx="2662555" cy="638810"/>
            <a:chOff x="161544" y="3907561"/>
            <a:chExt cx="2662555" cy="638810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1544" y="3907561"/>
              <a:ext cx="589572" cy="63840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1792" y="3913581"/>
              <a:ext cx="2202053" cy="626160"/>
            </a:xfrm>
            <a:prstGeom prst="rect">
              <a:avLst/>
            </a:prstGeom>
          </p:spPr>
        </p:pic>
      </p:grpSp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00600" y="4248861"/>
            <a:ext cx="1936877" cy="62616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41520" y="5742432"/>
            <a:ext cx="3153029" cy="62616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30504" y="1661922"/>
            <a:ext cx="8366759" cy="45091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29209">
              <a:lnSpc>
                <a:spcPct val="100000"/>
              </a:lnSpc>
              <a:spcBef>
                <a:spcPts val="105"/>
              </a:spcBef>
              <a:buClr>
                <a:srgbClr val="04566E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200">
                <a:latin typeface="Constantia"/>
                <a:cs typeface="Constantia"/>
              </a:rPr>
              <a:t>Для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15">
                <a:latin typeface="Constantia"/>
                <a:cs typeface="Constantia"/>
              </a:rPr>
              <a:t>подготовки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материалов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к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5">
                <a:latin typeface="Constantia"/>
                <a:cs typeface="Constantia"/>
              </a:rPr>
              <a:t>заседаниям</a:t>
            </a:r>
            <a:r>
              <a:rPr dirty="0" sz="2200" spc="-140">
                <a:latin typeface="Constantia"/>
                <a:cs typeface="Constantia"/>
              </a:rPr>
              <a:t> </a:t>
            </a:r>
            <a:r>
              <a:rPr dirty="0" sz="2200" spc="-15">
                <a:latin typeface="Constantia"/>
                <a:cs typeface="Constantia"/>
              </a:rPr>
              <a:t>совета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и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5">
                <a:latin typeface="Constantia"/>
                <a:cs typeface="Constantia"/>
              </a:rPr>
              <a:t>выработки </a:t>
            </a:r>
            <a:r>
              <a:rPr dirty="0" sz="2200" spc="-540">
                <a:latin typeface="Constantia"/>
                <a:cs typeface="Constantia"/>
              </a:rPr>
              <a:t> </a:t>
            </a:r>
            <a:r>
              <a:rPr dirty="0" sz="2200" spc="-5">
                <a:latin typeface="Constantia"/>
                <a:cs typeface="Constantia"/>
              </a:rPr>
              <a:t>проектов </a:t>
            </a:r>
            <a:r>
              <a:rPr dirty="0" sz="2200" spc="-10">
                <a:latin typeface="Constantia"/>
                <a:cs typeface="Constantia"/>
              </a:rPr>
              <a:t>постановлений совет </a:t>
            </a:r>
            <a:r>
              <a:rPr dirty="0" sz="2200" spc="-20">
                <a:latin typeface="Constantia"/>
                <a:cs typeface="Constantia"/>
              </a:rPr>
              <a:t>может создавать </a:t>
            </a:r>
            <a:r>
              <a:rPr dirty="0" sz="2200" spc="-5">
                <a:latin typeface="Constantia"/>
                <a:cs typeface="Constantia"/>
              </a:rPr>
              <a:t>постоянные </a:t>
            </a:r>
            <a:r>
              <a:rPr dirty="0" sz="2200">
                <a:latin typeface="Constantia"/>
                <a:cs typeface="Constantia"/>
              </a:rPr>
              <a:t>и </a:t>
            </a:r>
            <a:r>
              <a:rPr dirty="0" sz="2200" spc="5">
                <a:latin typeface="Constantia"/>
                <a:cs typeface="Constantia"/>
              </a:rPr>
              <a:t> </a:t>
            </a:r>
            <a:r>
              <a:rPr dirty="0" sz="2200" spc="5">
                <a:latin typeface="Constantia"/>
                <a:cs typeface="Constantia"/>
              </a:rPr>
              <a:t>в</a:t>
            </a:r>
            <a:r>
              <a:rPr dirty="0" sz="2200" spc="-15">
                <a:latin typeface="Constantia"/>
                <a:cs typeface="Constantia"/>
              </a:rPr>
              <a:t>р</a:t>
            </a:r>
            <a:r>
              <a:rPr dirty="0" sz="2200">
                <a:latin typeface="Constantia"/>
                <a:cs typeface="Constantia"/>
              </a:rPr>
              <a:t>е</a:t>
            </a:r>
            <a:r>
              <a:rPr dirty="0" sz="2200" spc="-5">
                <a:latin typeface="Constantia"/>
                <a:cs typeface="Constantia"/>
              </a:rPr>
              <a:t>м</a:t>
            </a:r>
            <a:r>
              <a:rPr dirty="0" sz="2200">
                <a:latin typeface="Constantia"/>
                <a:cs typeface="Constantia"/>
              </a:rPr>
              <a:t>ен</a:t>
            </a:r>
            <a:r>
              <a:rPr dirty="0" sz="2200" spc="5">
                <a:latin typeface="Constantia"/>
                <a:cs typeface="Constantia"/>
              </a:rPr>
              <a:t>н</a:t>
            </a:r>
            <a:r>
              <a:rPr dirty="0" sz="2200">
                <a:latin typeface="Constantia"/>
                <a:cs typeface="Constantia"/>
              </a:rPr>
              <a:t>ы</a:t>
            </a:r>
            <a:r>
              <a:rPr dirty="0" sz="2200">
                <a:latin typeface="Constantia"/>
                <a:cs typeface="Constantia"/>
              </a:rPr>
              <a:t>е</a:t>
            </a:r>
            <a:r>
              <a:rPr dirty="0" sz="2200" spc="-155">
                <a:latin typeface="Constantia"/>
                <a:cs typeface="Constantia"/>
              </a:rPr>
              <a:t> </a:t>
            </a:r>
            <a:r>
              <a:rPr dirty="0" sz="2200" spc="-45">
                <a:latin typeface="Constantia"/>
                <a:cs typeface="Constantia"/>
              </a:rPr>
              <a:t>к</a:t>
            </a:r>
            <a:r>
              <a:rPr dirty="0" sz="2200">
                <a:latin typeface="Constantia"/>
                <a:cs typeface="Constantia"/>
              </a:rPr>
              <a:t>оми</a:t>
            </a:r>
            <a:r>
              <a:rPr dirty="0" sz="2200" spc="-55">
                <a:latin typeface="Constantia"/>
                <a:cs typeface="Constantia"/>
              </a:rPr>
              <a:t>с</a:t>
            </a:r>
            <a:r>
              <a:rPr dirty="0" sz="2200" spc="-10">
                <a:latin typeface="Constantia"/>
                <a:cs typeface="Constantia"/>
              </a:rPr>
              <a:t>с</a:t>
            </a:r>
            <a:r>
              <a:rPr dirty="0" sz="2200">
                <a:latin typeface="Constantia"/>
                <a:cs typeface="Constantia"/>
              </a:rPr>
              <a:t>ии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 spc="-60">
                <a:latin typeface="Constantia"/>
                <a:cs typeface="Constantia"/>
              </a:rPr>
              <a:t>с</a:t>
            </a:r>
            <a:r>
              <a:rPr dirty="0" sz="2200">
                <a:latin typeface="Constantia"/>
                <a:cs typeface="Constantia"/>
              </a:rPr>
              <a:t>о</a:t>
            </a:r>
            <a:r>
              <a:rPr dirty="0" sz="2200" spc="10">
                <a:latin typeface="Constantia"/>
                <a:cs typeface="Constantia"/>
              </a:rPr>
              <a:t>в</a:t>
            </a:r>
            <a:r>
              <a:rPr dirty="0" sz="2200">
                <a:latin typeface="Constantia"/>
                <a:cs typeface="Constantia"/>
              </a:rPr>
              <a:t>е</a:t>
            </a:r>
            <a:r>
              <a:rPr dirty="0" sz="2200" spc="-40">
                <a:latin typeface="Constantia"/>
                <a:cs typeface="Constantia"/>
              </a:rPr>
              <a:t>т</a:t>
            </a:r>
            <a:r>
              <a:rPr dirty="0" sz="2200">
                <a:latin typeface="Constantia"/>
                <a:cs typeface="Constantia"/>
              </a:rPr>
              <a:t>а</a:t>
            </a:r>
            <a:endParaRPr sz="2200">
              <a:latin typeface="Constantia"/>
              <a:cs typeface="Constantia"/>
            </a:endParaRPr>
          </a:p>
          <a:p>
            <a:pPr marL="12700" marR="524510">
              <a:lnSpc>
                <a:spcPct val="100000"/>
              </a:lnSpc>
              <a:spcBef>
                <a:spcPts val="1205"/>
              </a:spcBef>
              <a:buClr>
                <a:srgbClr val="04566E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200">
                <a:latin typeface="Constantia"/>
                <a:cs typeface="Constantia"/>
              </a:rPr>
              <a:t>Совет </a:t>
            </a:r>
            <a:r>
              <a:rPr dirty="0" sz="2200" spc="-10">
                <a:latin typeface="Constantia"/>
                <a:cs typeface="Constantia"/>
              </a:rPr>
              <a:t>назначает </a:t>
            </a:r>
            <a:r>
              <a:rPr dirty="0" sz="2200">
                <a:latin typeface="Constantia"/>
                <a:cs typeface="Constantia"/>
              </a:rPr>
              <a:t>из </a:t>
            </a:r>
            <a:r>
              <a:rPr dirty="0" sz="2200" spc="-10">
                <a:latin typeface="Constantia"/>
                <a:cs typeface="Constantia"/>
              </a:rPr>
              <a:t>числа </a:t>
            </a:r>
            <a:r>
              <a:rPr dirty="0" sz="2200" spc="-5">
                <a:latin typeface="Constantia"/>
                <a:cs typeface="Constantia"/>
              </a:rPr>
              <a:t>членов </a:t>
            </a:r>
            <a:r>
              <a:rPr dirty="0" sz="2200" spc="-15">
                <a:latin typeface="Constantia"/>
                <a:cs typeface="Constantia"/>
              </a:rPr>
              <a:t>совета </a:t>
            </a:r>
            <a:r>
              <a:rPr dirty="0" sz="2200" spc="-5" b="1" i="1">
                <a:solidFill>
                  <a:srgbClr val="04566E"/>
                </a:solidFill>
                <a:latin typeface="Constantia"/>
                <a:cs typeface="Constantia"/>
              </a:rPr>
              <a:t>председателя </a:t>
            </a:r>
            <a:r>
              <a:rPr dirty="0" sz="2200" b="1" i="1">
                <a:solidFill>
                  <a:srgbClr val="04566E"/>
                </a:solidFill>
                <a:latin typeface="Constantia"/>
                <a:cs typeface="Constantia"/>
              </a:rPr>
              <a:t> </a:t>
            </a:r>
            <a:r>
              <a:rPr dirty="0" sz="2200" spc="-5" b="1" i="1">
                <a:solidFill>
                  <a:srgbClr val="04566E"/>
                </a:solidFill>
                <a:latin typeface="Constantia"/>
                <a:cs typeface="Constantia"/>
              </a:rPr>
              <a:t>комиссии</a:t>
            </a:r>
            <a:r>
              <a:rPr dirty="0" sz="2200" spc="-5">
                <a:latin typeface="Constantia"/>
                <a:cs typeface="Constantia"/>
              </a:rPr>
              <a:t>,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5">
                <a:latin typeface="Constantia"/>
                <a:cs typeface="Constantia"/>
              </a:rPr>
              <a:t>утверждает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 spc="5">
                <a:latin typeface="Constantia"/>
                <a:cs typeface="Constantia"/>
              </a:rPr>
              <a:t>её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персональный</a:t>
            </a:r>
            <a:r>
              <a:rPr dirty="0" sz="2200" spc="10">
                <a:latin typeface="Constantia"/>
                <a:cs typeface="Constantia"/>
              </a:rPr>
              <a:t> </a:t>
            </a:r>
            <a:r>
              <a:rPr dirty="0" sz="2200" b="1" i="1">
                <a:solidFill>
                  <a:srgbClr val="04566E"/>
                </a:solidFill>
                <a:latin typeface="Constantia"/>
                <a:cs typeface="Constantia"/>
              </a:rPr>
              <a:t>состав</a:t>
            </a:r>
            <a:r>
              <a:rPr dirty="0" sz="2200" spc="-30" b="1" i="1">
                <a:solidFill>
                  <a:srgbClr val="04566E"/>
                </a:solidFill>
                <a:latin typeface="Constantia"/>
                <a:cs typeface="Constantia"/>
              </a:rPr>
              <a:t> </a:t>
            </a:r>
            <a:r>
              <a:rPr dirty="0" sz="2200" spc="5">
                <a:latin typeface="Constantia"/>
                <a:cs typeface="Constantia"/>
              </a:rPr>
              <a:t>и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регламент </a:t>
            </a:r>
            <a:r>
              <a:rPr dirty="0" sz="2200" spc="-535">
                <a:latin typeface="Constantia"/>
                <a:cs typeface="Constantia"/>
              </a:rPr>
              <a:t> </a:t>
            </a:r>
            <a:r>
              <a:rPr dirty="0" sz="2200" spc="-5">
                <a:latin typeface="Constantia"/>
                <a:cs typeface="Constantia"/>
              </a:rPr>
              <a:t>работы</a:t>
            </a:r>
            <a:endParaRPr sz="2200">
              <a:latin typeface="Constantia"/>
              <a:cs typeface="Constantia"/>
            </a:endParaRPr>
          </a:p>
          <a:p>
            <a:pPr marL="469900" indent="-457200">
              <a:lnSpc>
                <a:spcPct val="100000"/>
              </a:lnSpc>
              <a:spcBef>
                <a:spcPts val="120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200" b="1" i="1">
                <a:solidFill>
                  <a:srgbClr val="04566E"/>
                </a:solidFill>
                <a:latin typeface="Constantia"/>
                <a:cs typeface="Constantia"/>
              </a:rPr>
              <a:t>Постоянные</a:t>
            </a:r>
            <a:r>
              <a:rPr dirty="0" sz="2200" spc="-75" b="1" i="1">
                <a:solidFill>
                  <a:srgbClr val="04566E"/>
                </a:solidFill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комиссии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создаются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 spc="-5">
                <a:latin typeface="Constantia"/>
                <a:cs typeface="Constantia"/>
              </a:rPr>
              <a:t>по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основным</a:t>
            </a:r>
            <a:endParaRPr sz="2200">
              <a:latin typeface="Constantia"/>
              <a:cs typeface="Constantia"/>
            </a:endParaRPr>
          </a:p>
          <a:p>
            <a:pPr marL="12700" marR="415925">
              <a:lnSpc>
                <a:spcPct val="100000"/>
              </a:lnSpc>
            </a:pPr>
            <a:r>
              <a:rPr dirty="0" sz="2200" spc="-5">
                <a:latin typeface="Constantia"/>
                <a:cs typeface="Constantia"/>
              </a:rPr>
              <a:t>нап</a:t>
            </a:r>
            <a:r>
              <a:rPr dirty="0" sz="2200" spc="-20">
                <a:latin typeface="Constantia"/>
                <a:cs typeface="Constantia"/>
              </a:rPr>
              <a:t>р</a:t>
            </a:r>
            <a:r>
              <a:rPr dirty="0" sz="2200">
                <a:latin typeface="Constantia"/>
                <a:cs typeface="Constantia"/>
              </a:rPr>
              <a:t>а</a:t>
            </a:r>
            <a:r>
              <a:rPr dirty="0" sz="2200" spc="-65">
                <a:latin typeface="Constantia"/>
                <a:cs typeface="Constantia"/>
              </a:rPr>
              <a:t>в</a:t>
            </a:r>
            <a:r>
              <a:rPr dirty="0" sz="2200" spc="-5">
                <a:latin typeface="Constantia"/>
                <a:cs typeface="Constantia"/>
              </a:rPr>
              <a:t>лени</a:t>
            </a:r>
            <a:r>
              <a:rPr dirty="0" sz="2200" spc="10">
                <a:latin typeface="Constantia"/>
                <a:cs typeface="Constantia"/>
              </a:rPr>
              <a:t>я</a:t>
            </a:r>
            <a:r>
              <a:rPr dirty="0" sz="2200" spc="5">
                <a:latin typeface="Constantia"/>
                <a:cs typeface="Constantia"/>
              </a:rPr>
              <a:t>м</a:t>
            </a:r>
            <a:r>
              <a:rPr dirty="0" sz="2200" spc="-175">
                <a:latin typeface="Constantia"/>
                <a:cs typeface="Constantia"/>
              </a:rPr>
              <a:t> </a:t>
            </a:r>
            <a:r>
              <a:rPr dirty="0" sz="2200" spc="-30">
                <a:latin typeface="Constantia"/>
                <a:cs typeface="Constantia"/>
              </a:rPr>
              <a:t>д</a:t>
            </a:r>
            <a:r>
              <a:rPr dirty="0" sz="2200">
                <a:latin typeface="Constantia"/>
                <a:cs typeface="Constantia"/>
              </a:rPr>
              <a:t>ея</a:t>
            </a:r>
            <a:r>
              <a:rPr dirty="0" sz="2200" spc="-40">
                <a:latin typeface="Constantia"/>
                <a:cs typeface="Constantia"/>
              </a:rPr>
              <a:t>т</a:t>
            </a:r>
            <a:r>
              <a:rPr dirty="0" sz="2200" spc="-30">
                <a:latin typeface="Constantia"/>
                <a:cs typeface="Constantia"/>
              </a:rPr>
              <a:t>е</a:t>
            </a:r>
            <a:r>
              <a:rPr dirty="0" sz="2200" spc="-5">
                <a:latin typeface="Constantia"/>
                <a:cs typeface="Constantia"/>
              </a:rPr>
              <a:t>л</a:t>
            </a:r>
            <a:r>
              <a:rPr dirty="0" sz="2200" spc="-10">
                <a:latin typeface="Constantia"/>
                <a:cs typeface="Constantia"/>
              </a:rPr>
              <a:t>ь</a:t>
            </a:r>
            <a:r>
              <a:rPr dirty="0" sz="2200" spc="-5">
                <a:latin typeface="Constantia"/>
                <a:cs typeface="Constantia"/>
              </a:rPr>
              <a:t>н</a:t>
            </a:r>
            <a:r>
              <a:rPr dirty="0" sz="2200" spc="5">
                <a:latin typeface="Constantia"/>
                <a:cs typeface="Constantia"/>
              </a:rPr>
              <a:t>о</a:t>
            </a:r>
            <a:r>
              <a:rPr dirty="0" sz="2200" spc="-10">
                <a:latin typeface="Constantia"/>
                <a:cs typeface="Constantia"/>
              </a:rPr>
              <a:t>с</a:t>
            </a:r>
            <a:r>
              <a:rPr dirty="0" sz="2200" spc="-15">
                <a:latin typeface="Constantia"/>
                <a:cs typeface="Constantia"/>
              </a:rPr>
              <a:t>т</a:t>
            </a:r>
            <a:r>
              <a:rPr dirty="0" sz="2200">
                <a:latin typeface="Constantia"/>
                <a:cs typeface="Constantia"/>
              </a:rPr>
              <a:t>и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 spc="-60">
                <a:latin typeface="Constantia"/>
                <a:cs typeface="Constantia"/>
              </a:rPr>
              <a:t>с</a:t>
            </a:r>
            <a:r>
              <a:rPr dirty="0" sz="2200">
                <a:latin typeface="Constantia"/>
                <a:cs typeface="Constantia"/>
              </a:rPr>
              <a:t>о</a:t>
            </a:r>
            <a:r>
              <a:rPr dirty="0" sz="2200" spc="10">
                <a:latin typeface="Constantia"/>
                <a:cs typeface="Constantia"/>
              </a:rPr>
              <a:t>в</a:t>
            </a:r>
            <a:r>
              <a:rPr dirty="0" sz="2200">
                <a:latin typeface="Constantia"/>
                <a:cs typeface="Constantia"/>
              </a:rPr>
              <a:t>е</a:t>
            </a:r>
            <a:r>
              <a:rPr dirty="0" sz="2200" spc="-40">
                <a:latin typeface="Constantia"/>
                <a:cs typeface="Constantia"/>
              </a:rPr>
              <a:t>т</a:t>
            </a:r>
            <a:r>
              <a:rPr dirty="0" sz="2200">
                <a:latin typeface="Constantia"/>
                <a:cs typeface="Constantia"/>
              </a:rPr>
              <a:t>а.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 spc="-15" b="1" i="1">
                <a:solidFill>
                  <a:srgbClr val="04566E"/>
                </a:solidFill>
                <a:latin typeface="Constantia"/>
                <a:cs typeface="Constantia"/>
              </a:rPr>
              <a:t>Вр</a:t>
            </a:r>
            <a:r>
              <a:rPr dirty="0" sz="2200" spc="-10" b="1" i="1">
                <a:solidFill>
                  <a:srgbClr val="04566E"/>
                </a:solidFill>
                <a:latin typeface="Constantia"/>
                <a:cs typeface="Constantia"/>
              </a:rPr>
              <a:t>е</a:t>
            </a:r>
            <a:r>
              <a:rPr dirty="0" sz="2200" b="1" i="1">
                <a:solidFill>
                  <a:srgbClr val="04566E"/>
                </a:solidFill>
                <a:latin typeface="Constantia"/>
                <a:cs typeface="Constantia"/>
              </a:rPr>
              <a:t>ме</a:t>
            </a:r>
            <a:r>
              <a:rPr dirty="0" sz="2200" spc="5" b="1" i="1">
                <a:solidFill>
                  <a:srgbClr val="04566E"/>
                </a:solidFill>
                <a:latin typeface="Constantia"/>
                <a:cs typeface="Constantia"/>
              </a:rPr>
              <a:t>н</a:t>
            </a:r>
            <a:r>
              <a:rPr dirty="0" sz="2200" spc="10" b="1" i="1">
                <a:solidFill>
                  <a:srgbClr val="04566E"/>
                </a:solidFill>
                <a:latin typeface="Constantia"/>
                <a:cs typeface="Constantia"/>
              </a:rPr>
              <a:t>н</a:t>
            </a:r>
            <a:r>
              <a:rPr dirty="0" sz="2200" b="1" i="1">
                <a:solidFill>
                  <a:srgbClr val="04566E"/>
                </a:solidFill>
                <a:latin typeface="Constantia"/>
                <a:cs typeface="Constantia"/>
              </a:rPr>
              <a:t>ы</a:t>
            </a:r>
            <a:r>
              <a:rPr dirty="0" sz="2200" b="1" i="1">
                <a:solidFill>
                  <a:srgbClr val="04566E"/>
                </a:solidFill>
                <a:latin typeface="Constantia"/>
                <a:cs typeface="Constantia"/>
              </a:rPr>
              <a:t>е</a:t>
            </a:r>
            <a:r>
              <a:rPr dirty="0" sz="2200" spc="-20" b="1" i="1">
                <a:solidFill>
                  <a:srgbClr val="04566E"/>
                </a:solidFill>
                <a:latin typeface="Constantia"/>
                <a:cs typeface="Constantia"/>
              </a:rPr>
              <a:t> </a:t>
            </a:r>
            <a:r>
              <a:rPr dirty="0" sz="2200" spc="-45">
                <a:latin typeface="Constantia"/>
                <a:cs typeface="Constantia"/>
              </a:rPr>
              <a:t>к</a:t>
            </a:r>
            <a:r>
              <a:rPr dirty="0" sz="2200">
                <a:latin typeface="Constantia"/>
                <a:cs typeface="Constantia"/>
              </a:rPr>
              <a:t>оми</a:t>
            </a:r>
            <a:r>
              <a:rPr dirty="0" sz="2200" spc="-55">
                <a:latin typeface="Constantia"/>
                <a:cs typeface="Constantia"/>
              </a:rPr>
              <a:t>с</a:t>
            </a:r>
            <a:r>
              <a:rPr dirty="0" sz="2200" spc="-10">
                <a:latin typeface="Constantia"/>
                <a:cs typeface="Constantia"/>
              </a:rPr>
              <a:t>с</a:t>
            </a:r>
            <a:r>
              <a:rPr dirty="0" sz="2200">
                <a:latin typeface="Constantia"/>
                <a:cs typeface="Constantia"/>
              </a:rPr>
              <a:t>ии  </a:t>
            </a:r>
            <a:r>
              <a:rPr dirty="0" sz="2200" spc="-60">
                <a:latin typeface="Constantia"/>
                <a:cs typeface="Constantia"/>
              </a:rPr>
              <a:t>с</a:t>
            </a:r>
            <a:r>
              <a:rPr dirty="0" sz="2200" spc="-20">
                <a:latin typeface="Constantia"/>
                <a:cs typeface="Constantia"/>
              </a:rPr>
              <a:t>о</a:t>
            </a:r>
            <a:r>
              <a:rPr dirty="0" sz="2200" spc="-25">
                <a:latin typeface="Constantia"/>
                <a:cs typeface="Constantia"/>
              </a:rPr>
              <a:t>з</a:t>
            </a:r>
            <a:r>
              <a:rPr dirty="0" sz="2200">
                <a:latin typeface="Constantia"/>
                <a:cs typeface="Constantia"/>
              </a:rPr>
              <a:t>д</a:t>
            </a:r>
            <a:r>
              <a:rPr dirty="0" sz="2200" spc="-10">
                <a:latin typeface="Constantia"/>
                <a:cs typeface="Constantia"/>
              </a:rPr>
              <a:t>а</a:t>
            </a:r>
            <a:r>
              <a:rPr dirty="0" sz="2200">
                <a:latin typeface="Constantia"/>
                <a:cs typeface="Constantia"/>
              </a:rPr>
              <a:t>ю</a:t>
            </a:r>
            <a:r>
              <a:rPr dirty="0" sz="2200" spc="-40">
                <a:latin typeface="Constantia"/>
                <a:cs typeface="Constantia"/>
              </a:rPr>
              <a:t>т</a:t>
            </a:r>
            <a:r>
              <a:rPr dirty="0" sz="2200" spc="-10">
                <a:latin typeface="Constantia"/>
                <a:cs typeface="Constantia"/>
              </a:rPr>
              <a:t>с</a:t>
            </a:r>
            <a:r>
              <a:rPr dirty="0" sz="2200">
                <a:latin typeface="Constantia"/>
                <a:cs typeface="Constantia"/>
              </a:rPr>
              <a:t>я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д</a:t>
            </a:r>
            <a:r>
              <a:rPr dirty="0" sz="2200" spc="-10">
                <a:latin typeface="Constantia"/>
                <a:cs typeface="Constantia"/>
              </a:rPr>
              <a:t>л</a:t>
            </a:r>
            <a:r>
              <a:rPr dirty="0" sz="2200">
                <a:latin typeface="Constantia"/>
                <a:cs typeface="Constantia"/>
              </a:rPr>
              <a:t>я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п</a:t>
            </a:r>
            <a:r>
              <a:rPr dirty="0" sz="2200" spc="-15">
                <a:latin typeface="Constantia"/>
                <a:cs typeface="Constantia"/>
              </a:rPr>
              <a:t>р</a:t>
            </a:r>
            <a:r>
              <a:rPr dirty="0" sz="2200">
                <a:latin typeface="Constantia"/>
                <a:cs typeface="Constantia"/>
              </a:rPr>
              <a:t>о</a:t>
            </a:r>
            <a:r>
              <a:rPr dirty="0" sz="2200" spc="-10">
                <a:latin typeface="Constantia"/>
                <a:cs typeface="Constantia"/>
              </a:rPr>
              <a:t>р</a:t>
            </a:r>
            <a:r>
              <a:rPr dirty="0" sz="2200" spc="-30">
                <a:latin typeface="Constantia"/>
                <a:cs typeface="Constantia"/>
              </a:rPr>
              <a:t>а</a:t>
            </a:r>
            <a:r>
              <a:rPr dirty="0" sz="2200">
                <a:latin typeface="Constantia"/>
                <a:cs typeface="Constantia"/>
              </a:rPr>
              <a:t>б</a:t>
            </a:r>
            <a:r>
              <a:rPr dirty="0" sz="2200" spc="5">
                <a:latin typeface="Constantia"/>
                <a:cs typeface="Constantia"/>
              </a:rPr>
              <a:t>о</a:t>
            </a:r>
            <a:r>
              <a:rPr dirty="0" sz="2200" spc="-15">
                <a:latin typeface="Constantia"/>
                <a:cs typeface="Constantia"/>
              </a:rPr>
              <a:t>т</a:t>
            </a:r>
            <a:r>
              <a:rPr dirty="0" sz="2200" spc="5">
                <a:latin typeface="Constantia"/>
                <a:cs typeface="Constantia"/>
              </a:rPr>
              <a:t>к</a:t>
            </a:r>
            <a:r>
              <a:rPr dirty="0" sz="2200">
                <a:latin typeface="Constantia"/>
                <a:cs typeface="Constantia"/>
              </a:rPr>
              <a:t>и</a:t>
            </a:r>
            <a:r>
              <a:rPr dirty="0" sz="2200" spc="-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о</a:t>
            </a:r>
            <a:r>
              <a:rPr dirty="0" sz="2200" spc="-105">
                <a:latin typeface="Constantia"/>
                <a:cs typeface="Constantia"/>
              </a:rPr>
              <a:t>т</a:t>
            </a:r>
            <a:r>
              <a:rPr dirty="0" sz="2200" spc="-30">
                <a:latin typeface="Constantia"/>
                <a:cs typeface="Constantia"/>
              </a:rPr>
              <a:t>де</a:t>
            </a:r>
            <a:r>
              <a:rPr dirty="0" sz="2200" spc="-5">
                <a:latin typeface="Constantia"/>
                <a:cs typeface="Constantia"/>
              </a:rPr>
              <a:t>л</a:t>
            </a:r>
            <a:r>
              <a:rPr dirty="0" sz="2200" spc="-10">
                <a:latin typeface="Constantia"/>
                <a:cs typeface="Constantia"/>
              </a:rPr>
              <a:t>ь</a:t>
            </a:r>
            <a:r>
              <a:rPr dirty="0" sz="2200">
                <a:latin typeface="Constantia"/>
                <a:cs typeface="Constantia"/>
              </a:rPr>
              <a:t>ны</a:t>
            </a:r>
            <a:r>
              <a:rPr dirty="0" sz="2200">
                <a:latin typeface="Constantia"/>
                <a:cs typeface="Constantia"/>
              </a:rPr>
              <a:t>х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5">
                <a:latin typeface="Constantia"/>
                <a:cs typeface="Constantia"/>
              </a:rPr>
              <a:t>в</a:t>
            </a:r>
            <a:r>
              <a:rPr dirty="0" sz="2200">
                <a:latin typeface="Constantia"/>
                <a:cs typeface="Constantia"/>
              </a:rPr>
              <a:t>оп</a:t>
            </a:r>
            <a:r>
              <a:rPr dirty="0" sz="2200" spc="-15">
                <a:latin typeface="Constantia"/>
                <a:cs typeface="Constantia"/>
              </a:rPr>
              <a:t>р</a:t>
            </a:r>
            <a:r>
              <a:rPr dirty="0" sz="2200">
                <a:latin typeface="Constantia"/>
                <a:cs typeface="Constantia"/>
              </a:rPr>
              <a:t>о</a:t>
            </a:r>
            <a:r>
              <a:rPr dirty="0" sz="2200" spc="-55">
                <a:latin typeface="Constantia"/>
                <a:cs typeface="Constantia"/>
              </a:rPr>
              <a:t>с</a:t>
            </a:r>
            <a:r>
              <a:rPr dirty="0" sz="2200">
                <a:latin typeface="Constantia"/>
                <a:cs typeface="Constantia"/>
              </a:rPr>
              <a:t>ов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30">
                <a:latin typeface="Constantia"/>
                <a:cs typeface="Constantia"/>
              </a:rPr>
              <a:t>д</a:t>
            </a:r>
            <a:r>
              <a:rPr dirty="0" sz="2200">
                <a:latin typeface="Constantia"/>
                <a:cs typeface="Constantia"/>
              </a:rPr>
              <a:t>ея</a:t>
            </a:r>
            <a:r>
              <a:rPr dirty="0" sz="2200" spc="-40">
                <a:latin typeface="Constantia"/>
                <a:cs typeface="Constantia"/>
              </a:rPr>
              <a:t>т</a:t>
            </a:r>
            <a:r>
              <a:rPr dirty="0" sz="2200" spc="-30">
                <a:latin typeface="Constantia"/>
                <a:cs typeface="Constantia"/>
              </a:rPr>
              <a:t>е</a:t>
            </a:r>
            <a:r>
              <a:rPr dirty="0" sz="2200" spc="-5">
                <a:latin typeface="Constantia"/>
                <a:cs typeface="Constantia"/>
              </a:rPr>
              <a:t>л</a:t>
            </a:r>
            <a:r>
              <a:rPr dirty="0" sz="2200" spc="-10">
                <a:latin typeface="Constantia"/>
                <a:cs typeface="Constantia"/>
              </a:rPr>
              <a:t>ь</a:t>
            </a:r>
            <a:r>
              <a:rPr dirty="0" sz="2200" spc="-5">
                <a:latin typeface="Constantia"/>
                <a:cs typeface="Constantia"/>
              </a:rPr>
              <a:t>н</a:t>
            </a:r>
            <a:r>
              <a:rPr dirty="0" sz="2200" spc="5">
                <a:latin typeface="Constantia"/>
                <a:cs typeface="Constantia"/>
              </a:rPr>
              <a:t>о</a:t>
            </a:r>
            <a:r>
              <a:rPr dirty="0" sz="2200" spc="-10">
                <a:latin typeface="Constantia"/>
                <a:cs typeface="Constantia"/>
              </a:rPr>
              <a:t>с</a:t>
            </a:r>
            <a:r>
              <a:rPr dirty="0" sz="2200" spc="-15">
                <a:latin typeface="Constantia"/>
                <a:cs typeface="Constantia"/>
              </a:rPr>
              <a:t>т</a:t>
            </a:r>
            <a:r>
              <a:rPr dirty="0" sz="2200">
                <a:latin typeface="Constantia"/>
                <a:cs typeface="Constantia"/>
              </a:rPr>
              <a:t>и  о</a:t>
            </a:r>
            <a:r>
              <a:rPr dirty="0" sz="2200" spc="5">
                <a:latin typeface="Constantia"/>
                <a:cs typeface="Constantia"/>
              </a:rPr>
              <a:t>б</a:t>
            </a:r>
            <a:r>
              <a:rPr dirty="0" sz="2200" spc="-25">
                <a:latin typeface="Constantia"/>
                <a:cs typeface="Constantia"/>
              </a:rPr>
              <a:t>щ</a:t>
            </a:r>
            <a:r>
              <a:rPr dirty="0" sz="2200">
                <a:latin typeface="Constantia"/>
                <a:cs typeface="Constantia"/>
              </a:rPr>
              <a:t>еоб</a:t>
            </a:r>
            <a:r>
              <a:rPr dirty="0" sz="2200" spc="-15">
                <a:latin typeface="Constantia"/>
                <a:cs typeface="Constantia"/>
              </a:rPr>
              <a:t>р</a:t>
            </a:r>
            <a:r>
              <a:rPr dirty="0" sz="2200">
                <a:latin typeface="Constantia"/>
                <a:cs typeface="Constantia"/>
              </a:rPr>
              <a:t>а</a:t>
            </a:r>
            <a:r>
              <a:rPr dirty="0" sz="2200" spc="-30">
                <a:latin typeface="Constantia"/>
                <a:cs typeface="Constantia"/>
              </a:rPr>
              <a:t>з</a:t>
            </a:r>
            <a:r>
              <a:rPr dirty="0" sz="2200">
                <a:latin typeface="Constantia"/>
                <a:cs typeface="Constantia"/>
              </a:rPr>
              <a:t>о</a:t>
            </a:r>
            <a:r>
              <a:rPr dirty="0" sz="2200" spc="-10">
                <a:latin typeface="Constantia"/>
                <a:cs typeface="Constantia"/>
              </a:rPr>
              <a:t>в</a:t>
            </a:r>
            <a:r>
              <a:rPr dirty="0" sz="2200" spc="-55">
                <a:latin typeface="Constantia"/>
                <a:cs typeface="Constantia"/>
              </a:rPr>
              <a:t>а</a:t>
            </a:r>
            <a:r>
              <a:rPr dirty="0" sz="2200" spc="-40">
                <a:latin typeface="Constantia"/>
                <a:cs typeface="Constantia"/>
              </a:rPr>
              <a:t>т</a:t>
            </a:r>
            <a:r>
              <a:rPr dirty="0" sz="2200" spc="-30">
                <a:latin typeface="Constantia"/>
                <a:cs typeface="Constantia"/>
              </a:rPr>
              <a:t>е</a:t>
            </a:r>
            <a:r>
              <a:rPr dirty="0" sz="2200" spc="-5">
                <a:latin typeface="Constantia"/>
                <a:cs typeface="Constantia"/>
              </a:rPr>
              <a:t>л</a:t>
            </a:r>
            <a:r>
              <a:rPr dirty="0" sz="2200" spc="-10">
                <a:latin typeface="Constantia"/>
                <a:cs typeface="Constantia"/>
              </a:rPr>
              <a:t>ь</a:t>
            </a:r>
            <a:r>
              <a:rPr dirty="0" sz="2200" spc="-5">
                <a:latin typeface="Constantia"/>
                <a:cs typeface="Constantia"/>
              </a:rPr>
              <a:t>н</a:t>
            </a:r>
            <a:r>
              <a:rPr dirty="0" sz="2200" spc="-15">
                <a:latin typeface="Constantia"/>
                <a:cs typeface="Constantia"/>
              </a:rPr>
              <a:t>о</a:t>
            </a:r>
            <a:r>
              <a:rPr dirty="0" sz="2200" spc="-45">
                <a:latin typeface="Constantia"/>
                <a:cs typeface="Constantia"/>
              </a:rPr>
              <a:t>г</a:t>
            </a:r>
            <a:r>
              <a:rPr dirty="0" sz="2200">
                <a:latin typeface="Constantia"/>
                <a:cs typeface="Constantia"/>
              </a:rPr>
              <a:t>о</a:t>
            </a:r>
            <a:r>
              <a:rPr dirty="0" sz="2200" spc="-210">
                <a:latin typeface="Constantia"/>
                <a:cs typeface="Constantia"/>
              </a:rPr>
              <a:t> </a:t>
            </a:r>
            <a:r>
              <a:rPr dirty="0" sz="2200" spc="-5">
                <a:latin typeface="Constantia"/>
                <a:cs typeface="Constantia"/>
              </a:rPr>
              <a:t>у</a:t>
            </a:r>
            <a:r>
              <a:rPr dirty="0" sz="2200" spc="-20">
                <a:latin typeface="Constantia"/>
                <a:cs typeface="Constantia"/>
              </a:rPr>
              <a:t>ч</a:t>
            </a:r>
            <a:r>
              <a:rPr dirty="0" sz="2200" spc="-15">
                <a:latin typeface="Constantia"/>
                <a:cs typeface="Constantia"/>
              </a:rPr>
              <a:t>р</a:t>
            </a:r>
            <a:r>
              <a:rPr dirty="0" sz="2200">
                <a:latin typeface="Constantia"/>
                <a:cs typeface="Constantia"/>
              </a:rPr>
              <a:t>е</a:t>
            </a:r>
            <a:r>
              <a:rPr dirty="0" sz="2200" spc="-5">
                <a:latin typeface="Constantia"/>
                <a:cs typeface="Constantia"/>
              </a:rPr>
              <a:t>ж</a:t>
            </a:r>
            <a:r>
              <a:rPr dirty="0" sz="2200" spc="-30">
                <a:latin typeface="Constantia"/>
                <a:cs typeface="Constantia"/>
              </a:rPr>
              <a:t>д</a:t>
            </a:r>
            <a:r>
              <a:rPr dirty="0" sz="2200">
                <a:latin typeface="Constantia"/>
                <a:cs typeface="Constantia"/>
              </a:rPr>
              <a:t>ен</a:t>
            </a:r>
            <a:r>
              <a:rPr dirty="0" sz="2200" spc="5">
                <a:latin typeface="Constantia"/>
                <a:cs typeface="Constantia"/>
              </a:rPr>
              <a:t>ия</a:t>
            </a:r>
            <a:r>
              <a:rPr dirty="0" sz="2200">
                <a:latin typeface="Constantia"/>
                <a:cs typeface="Constantia"/>
              </a:rPr>
              <a:t>,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 spc="-15">
                <a:latin typeface="Constantia"/>
                <a:cs typeface="Constantia"/>
              </a:rPr>
              <a:t>в</a:t>
            </a:r>
            <a:r>
              <a:rPr dirty="0" sz="2200" spc="-55">
                <a:latin typeface="Constantia"/>
                <a:cs typeface="Constantia"/>
              </a:rPr>
              <a:t>х</a:t>
            </a:r>
            <a:r>
              <a:rPr dirty="0" sz="2200" spc="-70">
                <a:latin typeface="Constantia"/>
                <a:cs typeface="Constantia"/>
              </a:rPr>
              <a:t>о</a:t>
            </a:r>
            <a:r>
              <a:rPr dirty="0" sz="2200">
                <a:latin typeface="Constantia"/>
                <a:cs typeface="Constantia"/>
              </a:rPr>
              <a:t>дящих</a:t>
            </a:r>
            <a:r>
              <a:rPr dirty="0" sz="2200" spc="-1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в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 spc="-45">
                <a:latin typeface="Constantia"/>
                <a:cs typeface="Constantia"/>
              </a:rPr>
              <a:t>к</a:t>
            </a:r>
            <a:r>
              <a:rPr dirty="0" sz="2200">
                <a:latin typeface="Constantia"/>
                <a:cs typeface="Constantia"/>
              </a:rPr>
              <a:t>ом</a:t>
            </a:r>
            <a:r>
              <a:rPr dirty="0" sz="2200" spc="-10">
                <a:latin typeface="Constantia"/>
                <a:cs typeface="Constantia"/>
              </a:rPr>
              <a:t>п</a:t>
            </a:r>
            <a:r>
              <a:rPr dirty="0" sz="2200">
                <a:latin typeface="Constantia"/>
                <a:cs typeface="Constantia"/>
              </a:rPr>
              <a:t>е</a:t>
            </a:r>
            <a:r>
              <a:rPr dirty="0" sz="2200" spc="-40">
                <a:latin typeface="Constantia"/>
                <a:cs typeface="Constantia"/>
              </a:rPr>
              <a:t>т</a:t>
            </a:r>
            <a:r>
              <a:rPr dirty="0" sz="2200">
                <a:latin typeface="Constantia"/>
                <a:cs typeface="Constantia"/>
              </a:rPr>
              <a:t>ен</a:t>
            </a:r>
            <a:r>
              <a:rPr dirty="0" sz="2200" spc="5">
                <a:latin typeface="Constantia"/>
                <a:cs typeface="Constantia"/>
              </a:rPr>
              <a:t>ц</a:t>
            </a:r>
            <a:r>
              <a:rPr dirty="0" sz="2200">
                <a:latin typeface="Constantia"/>
                <a:cs typeface="Constantia"/>
              </a:rPr>
              <a:t>ию  </a:t>
            </a:r>
            <a:r>
              <a:rPr dirty="0" sz="2200" spc="-15">
                <a:latin typeface="Constantia"/>
                <a:cs typeface="Constantia"/>
              </a:rPr>
              <a:t>совета</a:t>
            </a:r>
            <a:endParaRPr sz="2200">
              <a:latin typeface="Constantia"/>
              <a:cs typeface="Constantia"/>
            </a:endParaRPr>
          </a:p>
          <a:p>
            <a:pPr marL="469900" indent="-457200">
              <a:lnSpc>
                <a:spcPct val="100000"/>
              </a:lnSpc>
              <a:spcBef>
                <a:spcPts val="1205"/>
              </a:spcBef>
              <a:buClr>
                <a:srgbClr val="04566E"/>
              </a:buClr>
              <a:buAutoNum type="arabicPeriod" startAt="4"/>
              <a:tabLst>
                <a:tab pos="469265" algn="l"/>
                <a:tab pos="469900" algn="l"/>
              </a:tabLst>
            </a:pPr>
            <a:r>
              <a:rPr dirty="0" sz="2200" spc="-10">
                <a:latin typeface="Constantia"/>
                <a:cs typeface="Constantia"/>
              </a:rPr>
              <a:t>Предложения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комиссии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носят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 spc="-5" b="1" i="1">
                <a:solidFill>
                  <a:srgbClr val="04566E"/>
                </a:solidFill>
                <a:latin typeface="Constantia"/>
                <a:cs typeface="Constantia"/>
              </a:rPr>
              <a:t>рекомендательный</a:t>
            </a:r>
            <a:r>
              <a:rPr dirty="0" sz="2200" spc="-55" b="1" i="1">
                <a:solidFill>
                  <a:srgbClr val="04566E"/>
                </a:solidFill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характер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6153" y="757504"/>
            <a:ext cx="5805170" cy="7867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0" spc="-80"/>
              <a:t>Трудности</a:t>
            </a:r>
            <a:r>
              <a:rPr dirty="0" sz="5000" spc="5"/>
              <a:t> </a:t>
            </a:r>
            <a:r>
              <a:rPr dirty="0" sz="5000" spc="-5"/>
              <a:t>и</a:t>
            </a:r>
            <a:r>
              <a:rPr dirty="0" sz="5000" spc="-25"/>
              <a:t> </a:t>
            </a:r>
            <a:r>
              <a:rPr dirty="0" sz="5000" spc="-5"/>
              <a:t>решения</a:t>
            </a:r>
            <a:endParaRPr sz="5000"/>
          </a:p>
        </p:txBody>
      </p:sp>
      <p:sp>
        <p:nvSpPr>
          <p:cNvPr id="9" name="object 9"/>
          <p:cNvSpPr txBox="1"/>
          <p:nvPr/>
        </p:nvSpPr>
        <p:spPr>
          <a:xfrm>
            <a:off x="536244" y="1661921"/>
            <a:ext cx="7997190" cy="3639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marR="1527175" indent="-515620">
              <a:lnSpc>
                <a:spcPct val="100000"/>
              </a:lnSpc>
              <a:spcBef>
                <a:spcPts val="100"/>
              </a:spcBef>
              <a:buClr>
                <a:srgbClr val="04566E"/>
              </a:buClr>
              <a:buSzPct val="110416"/>
              <a:buFont typeface="Wingdings"/>
              <a:buChar char=""/>
              <a:tabLst>
                <a:tab pos="527685" algn="l"/>
                <a:tab pos="528320" algn="l"/>
              </a:tabLst>
            </a:pPr>
            <a:r>
              <a:rPr dirty="0" sz="2400" spc="-5">
                <a:latin typeface="Constantia"/>
                <a:cs typeface="Constantia"/>
              </a:rPr>
              <a:t>учас</a:t>
            </a:r>
            <a:r>
              <a:rPr dirty="0" sz="2400" spc="-10">
                <a:latin typeface="Constantia"/>
                <a:cs typeface="Constantia"/>
              </a:rPr>
              <a:t>т</a:t>
            </a:r>
            <a:r>
              <a:rPr dirty="0" sz="2400" spc="5">
                <a:latin typeface="Constantia"/>
                <a:cs typeface="Constantia"/>
              </a:rPr>
              <a:t>и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в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 spc="-55">
                <a:latin typeface="Constantia"/>
                <a:cs typeface="Constantia"/>
              </a:rPr>
              <a:t>с</a:t>
            </a:r>
            <a:r>
              <a:rPr dirty="0" sz="2400">
                <a:latin typeface="Constantia"/>
                <a:cs typeface="Constantia"/>
              </a:rPr>
              <a:t>о</a:t>
            </a:r>
            <a:r>
              <a:rPr dirty="0" sz="2400" spc="5">
                <a:latin typeface="Constantia"/>
                <a:cs typeface="Constantia"/>
              </a:rPr>
              <a:t>в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-30">
                <a:latin typeface="Constantia"/>
                <a:cs typeface="Constantia"/>
              </a:rPr>
              <a:t>т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5">
                <a:latin typeface="Constantia"/>
                <a:cs typeface="Constantia"/>
              </a:rPr>
              <a:t>н</a:t>
            </a:r>
            <a:r>
              <a:rPr dirty="0" sz="2400">
                <a:latin typeface="Constantia"/>
                <a:cs typeface="Constantia"/>
              </a:rPr>
              <a:t>а</a:t>
            </a:r>
            <a:r>
              <a:rPr dirty="0" sz="2400" spc="-175">
                <a:latin typeface="Constantia"/>
                <a:cs typeface="Constantia"/>
              </a:rPr>
              <a:t> </a:t>
            </a:r>
            <a:r>
              <a:rPr dirty="0" sz="2400" spc="-15">
                <a:latin typeface="Constantia"/>
                <a:cs typeface="Constantia"/>
              </a:rPr>
              <a:t>д</a:t>
            </a:r>
            <a:r>
              <a:rPr dirty="0" sz="2400">
                <a:latin typeface="Constantia"/>
                <a:cs typeface="Constantia"/>
              </a:rPr>
              <a:t>о</a:t>
            </a:r>
            <a:r>
              <a:rPr dirty="0" sz="2400" spc="-10">
                <a:latin typeface="Constantia"/>
                <a:cs typeface="Constantia"/>
              </a:rPr>
              <a:t>б</a:t>
            </a:r>
            <a:r>
              <a:rPr dirty="0" sz="2400">
                <a:latin typeface="Constantia"/>
                <a:cs typeface="Constantia"/>
              </a:rPr>
              <a:t>ро</a:t>
            </a:r>
            <a:r>
              <a:rPr dirty="0" sz="2400" spc="5">
                <a:latin typeface="Constantia"/>
                <a:cs typeface="Constantia"/>
              </a:rPr>
              <a:t>в</a:t>
            </a:r>
            <a:r>
              <a:rPr dirty="0" sz="2400" spc="-100">
                <a:latin typeface="Constantia"/>
                <a:cs typeface="Constantia"/>
              </a:rPr>
              <a:t>о</a:t>
            </a:r>
            <a:r>
              <a:rPr dirty="0" sz="2400" spc="5">
                <a:latin typeface="Constantia"/>
                <a:cs typeface="Constantia"/>
              </a:rPr>
              <a:t>л</a:t>
            </a:r>
            <a:r>
              <a:rPr dirty="0" sz="2400" spc="-5">
                <a:latin typeface="Constantia"/>
                <a:cs typeface="Constantia"/>
              </a:rPr>
              <a:t>ь</a:t>
            </a:r>
            <a:r>
              <a:rPr dirty="0" sz="2400" spc="5">
                <a:latin typeface="Constantia"/>
                <a:cs typeface="Constantia"/>
              </a:rPr>
              <a:t>н</a:t>
            </a:r>
            <a:r>
              <a:rPr dirty="0" sz="2400" spc="-5">
                <a:latin typeface="Constantia"/>
                <a:cs typeface="Constantia"/>
              </a:rPr>
              <a:t>ы</a:t>
            </a:r>
            <a:r>
              <a:rPr dirty="0" sz="2400">
                <a:latin typeface="Constantia"/>
                <a:cs typeface="Constantia"/>
              </a:rPr>
              <a:t>х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5">
                <a:latin typeface="Constantia"/>
                <a:cs typeface="Constantia"/>
              </a:rPr>
              <a:t>н</a:t>
            </a:r>
            <a:r>
              <a:rPr dirty="0" sz="2400" spc="-100">
                <a:latin typeface="Constantia"/>
                <a:cs typeface="Constantia"/>
              </a:rPr>
              <a:t>а</a:t>
            </a:r>
            <a:r>
              <a:rPr dirty="0" sz="2400" spc="-5">
                <a:latin typeface="Constantia"/>
                <a:cs typeface="Constantia"/>
              </a:rPr>
              <a:t>ча</a:t>
            </a:r>
            <a:r>
              <a:rPr dirty="0" sz="2400" spc="10">
                <a:latin typeface="Constantia"/>
                <a:cs typeface="Constantia"/>
              </a:rPr>
              <a:t>л</a:t>
            </a:r>
            <a:r>
              <a:rPr dirty="0" sz="2400">
                <a:latin typeface="Constantia"/>
                <a:cs typeface="Constantia"/>
              </a:rPr>
              <a:t>ах,  </a:t>
            </a:r>
            <a:r>
              <a:rPr dirty="0" sz="2400" spc="-5">
                <a:latin typeface="Constantia"/>
                <a:cs typeface="Constantia"/>
              </a:rPr>
              <a:t>общественный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характер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деятельности</a:t>
            </a:r>
            <a:endParaRPr sz="2400">
              <a:latin typeface="Constantia"/>
              <a:cs typeface="Constantia"/>
            </a:endParaRPr>
          </a:p>
          <a:p>
            <a:pPr marL="597535" indent="-585470">
              <a:lnSpc>
                <a:spcPct val="100000"/>
              </a:lnSpc>
              <a:spcBef>
                <a:spcPts val="1800"/>
              </a:spcBef>
              <a:buClr>
                <a:srgbClr val="04566E"/>
              </a:buClr>
              <a:buSzPct val="110416"/>
              <a:buFont typeface="Wingdings"/>
              <a:buChar char=""/>
              <a:tabLst>
                <a:tab pos="597535" algn="l"/>
                <a:tab pos="598170" algn="l"/>
              </a:tabLst>
            </a:pPr>
            <a:r>
              <a:rPr dirty="0" sz="2400">
                <a:latin typeface="Constantia"/>
                <a:cs typeface="Constantia"/>
              </a:rPr>
              <a:t>о</a:t>
            </a:r>
            <a:r>
              <a:rPr dirty="0" sz="2400" spc="-35">
                <a:latin typeface="Constantia"/>
                <a:cs typeface="Constantia"/>
              </a:rPr>
              <a:t>т</a:t>
            </a:r>
            <a:r>
              <a:rPr dirty="0" sz="2400" spc="20">
                <a:latin typeface="Constantia"/>
                <a:cs typeface="Constantia"/>
              </a:rPr>
              <a:t>су</a:t>
            </a:r>
            <a:r>
              <a:rPr dirty="0" sz="2400" spc="-30">
                <a:latin typeface="Constantia"/>
                <a:cs typeface="Constantia"/>
              </a:rPr>
              <a:t>т</a:t>
            </a:r>
            <a:r>
              <a:rPr dirty="0" sz="2400" spc="-5">
                <a:latin typeface="Constantia"/>
                <a:cs typeface="Constantia"/>
              </a:rPr>
              <a:t>ств</a:t>
            </a:r>
            <a:r>
              <a:rPr dirty="0" sz="2400" spc="10">
                <a:latin typeface="Constantia"/>
                <a:cs typeface="Constantia"/>
              </a:rPr>
              <a:t>и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опы</a:t>
            </a:r>
            <a:r>
              <a:rPr dirty="0" sz="2400" spc="-30">
                <a:latin typeface="Constantia"/>
                <a:cs typeface="Constantia"/>
              </a:rPr>
              <a:t>т</a:t>
            </a:r>
            <a:r>
              <a:rPr dirty="0" sz="2400">
                <a:latin typeface="Constantia"/>
                <a:cs typeface="Constantia"/>
              </a:rPr>
              <a:t>а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 spc="-5">
                <a:latin typeface="Constantia"/>
                <a:cs typeface="Constantia"/>
              </a:rPr>
              <a:t>упра</a:t>
            </a:r>
            <a:r>
              <a:rPr dirty="0" sz="2400" spc="-60">
                <a:latin typeface="Constantia"/>
                <a:cs typeface="Constantia"/>
              </a:rPr>
              <a:t>в</a:t>
            </a:r>
            <a:r>
              <a:rPr dirty="0" sz="2400" spc="5">
                <a:latin typeface="Constantia"/>
                <a:cs typeface="Constantia"/>
              </a:rPr>
              <a:t>л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10">
                <a:latin typeface="Constantia"/>
                <a:cs typeface="Constantia"/>
              </a:rPr>
              <a:t>н</a:t>
            </a:r>
            <a:r>
              <a:rPr dirty="0" sz="2400" spc="5">
                <a:latin typeface="Constantia"/>
                <a:cs typeface="Constantia"/>
              </a:rPr>
              <a:t>и</a:t>
            </a:r>
            <a:r>
              <a:rPr dirty="0" sz="2400">
                <a:latin typeface="Constantia"/>
                <a:cs typeface="Constantia"/>
              </a:rPr>
              <a:t>я</a:t>
            </a:r>
            <a:r>
              <a:rPr dirty="0" sz="2400" spc="-1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у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 spc="-5">
                <a:latin typeface="Constantia"/>
                <a:cs typeface="Constantia"/>
              </a:rPr>
              <a:t>ч</a:t>
            </a:r>
            <a:r>
              <a:rPr dirty="0" sz="2400" spc="10">
                <a:latin typeface="Constantia"/>
                <a:cs typeface="Constantia"/>
              </a:rPr>
              <a:t>л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10">
                <a:latin typeface="Constantia"/>
                <a:cs typeface="Constantia"/>
              </a:rPr>
              <a:t>н</a:t>
            </a:r>
            <a:r>
              <a:rPr dirty="0" sz="2400">
                <a:latin typeface="Constantia"/>
                <a:cs typeface="Constantia"/>
              </a:rPr>
              <a:t>ов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55">
                <a:latin typeface="Constantia"/>
                <a:cs typeface="Constantia"/>
              </a:rPr>
              <a:t>с</a:t>
            </a:r>
            <a:r>
              <a:rPr dirty="0" sz="2400">
                <a:latin typeface="Constantia"/>
                <a:cs typeface="Constantia"/>
              </a:rPr>
              <a:t>о</a:t>
            </a:r>
            <a:r>
              <a:rPr dirty="0" sz="2400" spc="10">
                <a:latin typeface="Constantia"/>
                <a:cs typeface="Constantia"/>
              </a:rPr>
              <a:t>в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-30">
                <a:latin typeface="Constantia"/>
                <a:cs typeface="Constantia"/>
              </a:rPr>
              <a:t>т</a:t>
            </a:r>
            <a:r>
              <a:rPr dirty="0" sz="2400">
                <a:latin typeface="Constantia"/>
                <a:cs typeface="Constantia"/>
              </a:rPr>
              <a:t>а</a:t>
            </a:r>
            <a:endParaRPr sz="2400">
              <a:latin typeface="Constantia"/>
              <a:cs typeface="Constantia"/>
            </a:endParaRPr>
          </a:p>
          <a:p>
            <a:pPr marL="527685" indent="-515620">
              <a:lnSpc>
                <a:spcPct val="100000"/>
              </a:lnSpc>
              <a:spcBef>
                <a:spcPts val="1805"/>
              </a:spcBef>
              <a:buClr>
                <a:srgbClr val="04566E"/>
              </a:buClr>
              <a:buSzPct val="110416"/>
              <a:buFont typeface="Wingdings"/>
              <a:buChar char=""/>
              <a:tabLst>
                <a:tab pos="527685" algn="l"/>
                <a:tab pos="528320" algn="l"/>
              </a:tabLst>
            </a:pPr>
            <a:r>
              <a:rPr dirty="0" sz="2400" spc="-15">
                <a:latin typeface="Constantia"/>
                <a:cs typeface="Constantia"/>
              </a:rPr>
              <a:t>недостаток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5">
                <a:latin typeface="Constantia"/>
                <a:cs typeface="Constantia"/>
              </a:rPr>
              <a:t>юридической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и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экономической</a:t>
            </a:r>
            <a:endParaRPr sz="2400">
              <a:latin typeface="Constantia"/>
              <a:cs typeface="Constantia"/>
            </a:endParaRPr>
          </a:p>
          <a:p>
            <a:pPr marL="527685">
              <a:lnSpc>
                <a:spcPct val="100000"/>
              </a:lnSpc>
            </a:pPr>
            <a:r>
              <a:rPr dirty="0" sz="2400" spc="-5">
                <a:latin typeface="Constantia"/>
                <a:cs typeface="Constantia"/>
              </a:rPr>
              <a:t>грамотности</a:t>
            </a:r>
            <a:endParaRPr sz="2400">
              <a:latin typeface="Constantia"/>
              <a:cs typeface="Constantia"/>
            </a:endParaRPr>
          </a:p>
          <a:p>
            <a:pPr marL="527685" indent="-515620">
              <a:lnSpc>
                <a:spcPct val="100000"/>
              </a:lnSpc>
              <a:spcBef>
                <a:spcPts val="1805"/>
              </a:spcBef>
              <a:buClr>
                <a:srgbClr val="04566E"/>
              </a:buClr>
              <a:buSzPct val="110416"/>
              <a:buFont typeface="Wingdings"/>
              <a:buChar char=""/>
              <a:tabLst>
                <a:tab pos="527685" algn="l"/>
                <a:tab pos="528320" algn="l"/>
                <a:tab pos="4515485" algn="l"/>
              </a:tabLst>
            </a:pPr>
            <a:r>
              <a:rPr dirty="0" sz="2400" spc="-10">
                <a:latin typeface="Constantia"/>
                <a:cs typeface="Constantia"/>
              </a:rPr>
              <a:t>большинство</a:t>
            </a:r>
            <a:r>
              <a:rPr dirty="0" sz="2400" spc="-1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членов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5">
                <a:latin typeface="Constantia"/>
                <a:cs typeface="Constantia"/>
              </a:rPr>
              <a:t>совета	</a:t>
            </a:r>
            <a:r>
              <a:rPr dirty="0" sz="2400">
                <a:latin typeface="Constantia"/>
                <a:cs typeface="Constantia"/>
              </a:rPr>
              <a:t>-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люди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5">
                <a:latin typeface="Constantia"/>
                <a:cs typeface="Constantia"/>
              </a:rPr>
              <a:t>энергичные,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с</a:t>
            </a:r>
            <a:endParaRPr sz="2400">
              <a:latin typeface="Constantia"/>
              <a:cs typeface="Constantia"/>
            </a:endParaRPr>
          </a:p>
          <a:p>
            <a:pPr marL="527685">
              <a:lnSpc>
                <a:spcPct val="100000"/>
              </a:lnSpc>
            </a:pPr>
            <a:r>
              <a:rPr dirty="0" sz="2400">
                <a:latin typeface="Constantia"/>
                <a:cs typeface="Constantia"/>
              </a:rPr>
              <a:t>яр</a:t>
            </a:r>
            <a:r>
              <a:rPr dirty="0" sz="2400" spc="-45">
                <a:latin typeface="Constantia"/>
                <a:cs typeface="Constantia"/>
              </a:rPr>
              <a:t>к</a:t>
            </a:r>
            <a:r>
              <a:rPr dirty="0" sz="2400">
                <a:latin typeface="Constantia"/>
                <a:cs typeface="Constantia"/>
              </a:rPr>
              <a:t>о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5">
                <a:latin typeface="Constantia"/>
                <a:cs typeface="Constantia"/>
              </a:rPr>
              <a:t>в</a:t>
            </a:r>
            <a:r>
              <a:rPr dirty="0" sz="2400" spc="-5">
                <a:latin typeface="Constantia"/>
                <a:cs typeface="Constantia"/>
              </a:rPr>
              <a:t>ыра</a:t>
            </a:r>
            <a:r>
              <a:rPr dirty="0" sz="2400" spc="-60">
                <a:latin typeface="Constantia"/>
                <a:cs typeface="Constantia"/>
              </a:rPr>
              <a:t>ж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5">
                <a:latin typeface="Constantia"/>
                <a:cs typeface="Constantia"/>
              </a:rPr>
              <a:t>нн</a:t>
            </a:r>
            <a:r>
              <a:rPr dirty="0" sz="2400" spc="-5">
                <a:latin typeface="Constantia"/>
                <a:cs typeface="Constantia"/>
              </a:rPr>
              <a:t>ым</a:t>
            </a:r>
            <a:r>
              <a:rPr dirty="0" sz="2400">
                <a:latin typeface="Constantia"/>
                <a:cs typeface="Constantia"/>
              </a:rPr>
              <a:t>и</a:t>
            </a:r>
            <a:r>
              <a:rPr dirty="0" sz="2400" spc="-1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ли</a:t>
            </a:r>
            <a:r>
              <a:rPr dirty="0" sz="2400" spc="-10">
                <a:latin typeface="Constantia"/>
                <a:cs typeface="Constantia"/>
              </a:rPr>
              <a:t>д</a:t>
            </a:r>
            <a:r>
              <a:rPr dirty="0" sz="2400">
                <a:latin typeface="Constantia"/>
                <a:cs typeface="Constantia"/>
              </a:rPr>
              <a:t>ерски</a:t>
            </a:r>
            <a:r>
              <a:rPr dirty="0" sz="2400" spc="5">
                <a:latin typeface="Constantia"/>
                <a:cs typeface="Constantia"/>
              </a:rPr>
              <a:t>м</a:t>
            </a:r>
            <a:r>
              <a:rPr dirty="0" sz="2400">
                <a:latin typeface="Constantia"/>
                <a:cs typeface="Constantia"/>
              </a:rPr>
              <a:t>и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5">
                <a:latin typeface="Constantia"/>
                <a:cs typeface="Constantia"/>
              </a:rPr>
              <a:t>к</a:t>
            </a:r>
            <a:r>
              <a:rPr dirty="0" sz="2400" spc="-100">
                <a:latin typeface="Constantia"/>
                <a:cs typeface="Constantia"/>
              </a:rPr>
              <a:t>а</a:t>
            </a:r>
            <a:r>
              <a:rPr dirty="0" sz="2400" spc="-5">
                <a:latin typeface="Constantia"/>
                <a:cs typeface="Constantia"/>
              </a:rPr>
              <a:t>чества</a:t>
            </a:r>
            <a:r>
              <a:rPr dirty="0" sz="2400">
                <a:latin typeface="Constantia"/>
                <a:cs typeface="Constantia"/>
              </a:rPr>
              <a:t>ми,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п</a:t>
            </a:r>
            <a:r>
              <a:rPr dirty="0" sz="2400" spc="-30">
                <a:latin typeface="Constantia"/>
                <a:cs typeface="Constantia"/>
              </a:rPr>
              <a:t>о</a:t>
            </a:r>
            <a:r>
              <a:rPr dirty="0" sz="2400" spc="-5">
                <a:latin typeface="Constantia"/>
                <a:cs typeface="Constantia"/>
              </a:rPr>
              <a:t>э</a:t>
            </a:r>
            <a:r>
              <a:rPr dirty="0" sz="2400" spc="-40">
                <a:latin typeface="Constantia"/>
                <a:cs typeface="Constantia"/>
              </a:rPr>
              <a:t>т</a:t>
            </a:r>
            <a:r>
              <a:rPr dirty="0" sz="2400">
                <a:latin typeface="Constantia"/>
                <a:cs typeface="Constantia"/>
              </a:rPr>
              <a:t>ому</a:t>
            </a:r>
            <a:endParaRPr sz="2400">
              <a:latin typeface="Constantia"/>
              <a:cs typeface="Constantia"/>
            </a:endParaRPr>
          </a:p>
          <a:p>
            <a:pPr marL="527685">
              <a:lnSpc>
                <a:spcPct val="100000"/>
              </a:lnSpc>
            </a:pPr>
            <a:r>
              <a:rPr dirty="0" sz="2400" spc="-50">
                <a:latin typeface="Constantia"/>
                <a:cs typeface="Constantia"/>
              </a:rPr>
              <a:t>к</a:t>
            </a:r>
            <a:r>
              <a:rPr dirty="0" sz="2400">
                <a:latin typeface="Constantia"/>
                <a:cs typeface="Constantia"/>
              </a:rPr>
              <a:t>о</a:t>
            </a:r>
            <a:r>
              <a:rPr dirty="0" sz="2400" spc="5">
                <a:latin typeface="Constantia"/>
                <a:cs typeface="Constantia"/>
              </a:rPr>
              <a:t>н</a:t>
            </a:r>
            <a:r>
              <a:rPr dirty="0" sz="2400" spc="-90">
                <a:latin typeface="Constantia"/>
                <a:cs typeface="Constantia"/>
              </a:rPr>
              <a:t>ф</a:t>
            </a:r>
            <a:r>
              <a:rPr dirty="0" sz="2400" spc="5">
                <a:latin typeface="Constantia"/>
                <a:cs typeface="Constantia"/>
              </a:rPr>
              <a:t>ли</a:t>
            </a:r>
            <a:r>
              <a:rPr dirty="0" sz="2400" spc="-5">
                <a:latin typeface="Constantia"/>
                <a:cs typeface="Constantia"/>
              </a:rPr>
              <a:t>кт</a:t>
            </a:r>
            <a:r>
              <a:rPr dirty="0" sz="2400">
                <a:latin typeface="Constantia"/>
                <a:cs typeface="Constantia"/>
              </a:rPr>
              <a:t>н</a:t>
            </a:r>
            <a:r>
              <a:rPr dirty="0" sz="2400" spc="-5">
                <a:latin typeface="Constantia"/>
                <a:cs typeface="Constantia"/>
              </a:rPr>
              <a:t>ы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-170">
                <a:latin typeface="Constantia"/>
                <a:cs typeface="Constantia"/>
              </a:rPr>
              <a:t> </a:t>
            </a:r>
            <a:r>
              <a:rPr dirty="0" sz="2400" spc="-5">
                <a:latin typeface="Constantia"/>
                <a:cs typeface="Constantia"/>
              </a:rPr>
              <a:t>си</a:t>
            </a:r>
            <a:r>
              <a:rPr dirty="0" sz="2400" spc="40">
                <a:latin typeface="Constantia"/>
                <a:cs typeface="Constantia"/>
              </a:rPr>
              <a:t>т</a:t>
            </a:r>
            <a:r>
              <a:rPr dirty="0" sz="2400" spc="-30">
                <a:latin typeface="Constantia"/>
                <a:cs typeface="Constantia"/>
              </a:rPr>
              <a:t>у</a:t>
            </a:r>
            <a:r>
              <a:rPr dirty="0" sz="2400">
                <a:latin typeface="Constantia"/>
                <a:cs typeface="Constantia"/>
              </a:rPr>
              <a:t>а</a:t>
            </a:r>
            <a:r>
              <a:rPr dirty="0" sz="2400" spc="5">
                <a:latin typeface="Constantia"/>
                <a:cs typeface="Constantia"/>
              </a:rPr>
              <a:t>ци</a:t>
            </a:r>
            <a:r>
              <a:rPr dirty="0" sz="2400">
                <a:latin typeface="Constantia"/>
                <a:cs typeface="Constantia"/>
              </a:rPr>
              <a:t>и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в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р</a:t>
            </a:r>
            <a:r>
              <a:rPr dirty="0" sz="2400" spc="-25">
                <a:latin typeface="Constantia"/>
                <a:cs typeface="Constantia"/>
              </a:rPr>
              <a:t>а</a:t>
            </a:r>
            <a:r>
              <a:rPr dirty="0" sz="2400">
                <a:latin typeface="Constantia"/>
                <a:cs typeface="Constantia"/>
              </a:rPr>
              <a:t>б</a:t>
            </a:r>
            <a:r>
              <a:rPr dirty="0" sz="2400" spc="-10">
                <a:latin typeface="Constantia"/>
                <a:cs typeface="Constantia"/>
              </a:rPr>
              <a:t>о</a:t>
            </a:r>
            <a:r>
              <a:rPr dirty="0" sz="2400" spc="-35">
                <a:latin typeface="Constantia"/>
                <a:cs typeface="Constantia"/>
              </a:rPr>
              <a:t>т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55">
                <a:latin typeface="Constantia"/>
                <a:cs typeface="Constantia"/>
              </a:rPr>
              <a:t>с</a:t>
            </a:r>
            <a:r>
              <a:rPr dirty="0" sz="2400">
                <a:latin typeface="Constantia"/>
                <a:cs typeface="Constantia"/>
              </a:rPr>
              <a:t>о</a:t>
            </a:r>
            <a:r>
              <a:rPr dirty="0" sz="2400" spc="5">
                <a:latin typeface="Constantia"/>
                <a:cs typeface="Constantia"/>
              </a:rPr>
              <a:t>в</a:t>
            </a:r>
            <a:r>
              <a:rPr dirty="0" sz="2400">
                <a:latin typeface="Constantia"/>
                <a:cs typeface="Constantia"/>
              </a:rPr>
              <a:t>е</a:t>
            </a:r>
            <a:r>
              <a:rPr dirty="0" sz="2400" spc="-30">
                <a:latin typeface="Constantia"/>
                <a:cs typeface="Constantia"/>
              </a:rPr>
              <a:t>т</a:t>
            </a:r>
            <a:r>
              <a:rPr dirty="0" sz="2400">
                <a:latin typeface="Constantia"/>
                <a:cs typeface="Constantia"/>
              </a:rPr>
              <a:t>а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5">
                <a:latin typeface="Constantia"/>
                <a:cs typeface="Constantia"/>
              </a:rPr>
              <a:t>в</a:t>
            </a:r>
            <a:r>
              <a:rPr dirty="0" sz="2400" spc="-30">
                <a:latin typeface="Constantia"/>
                <a:cs typeface="Constantia"/>
              </a:rPr>
              <a:t>о</a:t>
            </a:r>
            <a:r>
              <a:rPr dirty="0" sz="2400" spc="5">
                <a:latin typeface="Constantia"/>
                <a:cs typeface="Constantia"/>
              </a:rPr>
              <a:t>зм</a:t>
            </a:r>
            <a:r>
              <a:rPr dirty="0" sz="2400" spc="-50">
                <a:latin typeface="Constantia"/>
                <a:cs typeface="Constantia"/>
              </a:rPr>
              <a:t>о</a:t>
            </a:r>
            <a:r>
              <a:rPr dirty="0" sz="2400" spc="-5">
                <a:latin typeface="Constantia"/>
                <a:cs typeface="Constantia"/>
              </a:rPr>
              <a:t>ж</a:t>
            </a:r>
            <a:r>
              <a:rPr dirty="0" sz="2400">
                <a:latin typeface="Constantia"/>
                <a:cs typeface="Constantia"/>
              </a:rPr>
              <a:t>ны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6153" y="7696"/>
            <a:ext cx="5364480" cy="1400175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pc="-10"/>
              <a:t>Рекомендации</a:t>
            </a:r>
          </a:p>
          <a:p>
            <a:pPr marL="12700">
              <a:lnSpc>
                <a:spcPct val="100000"/>
              </a:lnSpc>
            </a:pPr>
            <a:r>
              <a:rPr dirty="0" spc="-25"/>
              <a:t>Председателю</a:t>
            </a:r>
            <a:r>
              <a:rPr dirty="0" spc="-110"/>
              <a:t> </a:t>
            </a:r>
            <a:r>
              <a:rPr dirty="0" spc="-5"/>
              <a:t>Совета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1691" y="1375918"/>
            <a:ext cx="8675370" cy="53016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Clr>
                <a:srgbClr val="04566E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1700" spc="-10">
                <a:latin typeface="Constantia"/>
                <a:cs typeface="Constantia"/>
              </a:rPr>
              <a:t>Помните, что </a:t>
            </a:r>
            <a:r>
              <a:rPr dirty="0" sz="1700" spc="-5">
                <a:latin typeface="Constantia"/>
                <a:cs typeface="Constantia"/>
              </a:rPr>
              <a:t>управляющие </a:t>
            </a:r>
            <a:r>
              <a:rPr dirty="0" sz="1700">
                <a:latin typeface="Constantia"/>
                <a:cs typeface="Constantia"/>
              </a:rPr>
              <a:t>выступают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не </a:t>
            </a:r>
            <a:r>
              <a:rPr dirty="0" sz="1700">
                <a:latin typeface="Constantia"/>
                <a:cs typeface="Constantia"/>
              </a:rPr>
              <a:t>в </a:t>
            </a:r>
            <a:r>
              <a:rPr dirty="0" sz="1700" spc="-25">
                <a:latin typeface="Constantia"/>
                <a:cs typeface="Constantia"/>
              </a:rPr>
              <a:t>роли </a:t>
            </a:r>
            <a:r>
              <a:rPr dirty="0" sz="1700" spc="-10" b="1">
                <a:solidFill>
                  <a:srgbClr val="0A5294"/>
                </a:solidFill>
                <a:latin typeface="Constantia"/>
                <a:cs typeface="Constantia"/>
              </a:rPr>
              <a:t>соперников </a:t>
            </a:r>
            <a:r>
              <a:rPr dirty="0" sz="1700" spc="-5">
                <a:latin typeface="Constantia"/>
                <a:cs typeface="Constantia"/>
              </a:rPr>
              <a:t>или </a:t>
            </a:r>
            <a:r>
              <a:rPr dirty="0" sz="1700" spc="-10" b="1">
                <a:solidFill>
                  <a:srgbClr val="0A5294"/>
                </a:solidFill>
                <a:latin typeface="Constantia"/>
                <a:cs typeface="Constantia"/>
              </a:rPr>
              <a:t>конкурентов</a:t>
            </a:r>
            <a:r>
              <a:rPr dirty="0" sz="1700" spc="-10">
                <a:latin typeface="Constantia"/>
                <a:cs typeface="Constantia"/>
              </a:rPr>
              <a:t>, </a:t>
            </a:r>
            <a:r>
              <a:rPr dirty="0" sz="1700" spc="-5">
                <a:latin typeface="Constantia"/>
                <a:cs typeface="Constantia"/>
              </a:rPr>
              <a:t> стремящихся</a:t>
            </a:r>
            <a:r>
              <a:rPr dirty="0" sz="1700" spc="-10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добиться</a:t>
            </a:r>
            <a:r>
              <a:rPr dirty="0" sz="1700" spc="-4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самоутверждения</a:t>
            </a:r>
            <a:r>
              <a:rPr dirty="0" sz="1700" spc="-5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и</a:t>
            </a:r>
            <a:r>
              <a:rPr dirty="0" sz="1700" spc="-30">
                <a:latin typeface="Constantia"/>
                <a:cs typeface="Constantia"/>
              </a:rPr>
              <a:t> </a:t>
            </a:r>
            <a:r>
              <a:rPr dirty="0" sz="1700" spc="-15">
                <a:latin typeface="Constantia"/>
                <a:cs typeface="Constantia"/>
              </a:rPr>
              <a:t>превосходства,</a:t>
            </a:r>
            <a:r>
              <a:rPr dirty="0" sz="1700" spc="50">
                <a:latin typeface="Constantia"/>
                <a:cs typeface="Constantia"/>
              </a:rPr>
              <a:t> </a:t>
            </a:r>
            <a:r>
              <a:rPr dirty="0" sz="1700" b="1">
                <a:solidFill>
                  <a:srgbClr val="0A5294"/>
                </a:solidFill>
                <a:latin typeface="Constantia"/>
                <a:cs typeface="Constantia"/>
              </a:rPr>
              <a:t>а</a:t>
            </a:r>
            <a:r>
              <a:rPr dirty="0" sz="1700" spc="-40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партнёров</a:t>
            </a:r>
            <a:r>
              <a:rPr dirty="0" sz="1700" spc="-5">
                <a:latin typeface="Constantia"/>
                <a:cs typeface="Constantia"/>
              </a:rPr>
              <a:t>,</a:t>
            </a:r>
            <a:r>
              <a:rPr dirty="0" sz="1700" spc="-10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объединённых </a:t>
            </a:r>
            <a:r>
              <a:rPr dirty="0" sz="1700" spc="-409">
                <a:latin typeface="Constantia"/>
                <a:cs typeface="Constantia"/>
              </a:rPr>
              <a:t>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общей</a:t>
            </a:r>
            <a:r>
              <a:rPr dirty="0" sz="1700" spc="-65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миссией</a:t>
            </a:r>
            <a:r>
              <a:rPr dirty="0" sz="1700" spc="-5">
                <a:latin typeface="Constantia"/>
                <a:cs typeface="Constantia"/>
              </a:rPr>
              <a:t>,</a:t>
            </a:r>
            <a:r>
              <a:rPr dirty="0" sz="1700" spc="-7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стоящих</a:t>
            </a:r>
            <a:r>
              <a:rPr dirty="0" sz="1700" spc="-7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перед</a:t>
            </a:r>
            <a:r>
              <a:rPr dirty="0" sz="1700" spc="-9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лицом</a:t>
            </a:r>
            <a:r>
              <a:rPr dirty="0" sz="1700" spc="-50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общих</a:t>
            </a:r>
            <a:r>
              <a:rPr dirty="0" sz="1700" spc="-50">
                <a:latin typeface="Constantia"/>
                <a:cs typeface="Constantia"/>
              </a:rPr>
              <a:t> </a:t>
            </a:r>
            <a:r>
              <a:rPr dirty="0" sz="1700" spc="-15">
                <a:latin typeface="Constantia"/>
                <a:cs typeface="Constantia"/>
              </a:rPr>
              <a:t>проблем</a:t>
            </a:r>
            <a:endParaRPr sz="1700">
              <a:latin typeface="Constantia"/>
              <a:cs typeface="Constantia"/>
            </a:endParaRPr>
          </a:p>
          <a:p>
            <a:pPr algn="just" marL="469900" indent="-45720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eriod"/>
              <a:tabLst>
                <a:tab pos="469900" algn="l"/>
              </a:tabLst>
            </a:pPr>
            <a:r>
              <a:rPr dirty="0" sz="1700" spc="-15">
                <a:latin typeface="Constantia"/>
                <a:cs typeface="Constantia"/>
              </a:rPr>
              <a:t>Не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бойтесь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открытого</a:t>
            </a:r>
            <a:r>
              <a:rPr dirty="0" sz="1700" spc="-45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выражения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и</a:t>
            </a:r>
            <a:r>
              <a:rPr dirty="0" sz="1700" spc="-35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отстаивания</a:t>
            </a:r>
            <a:r>
              <a:rPr dirty="0" sz="1700" spc="-4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своей</a:t>
            </a:r>
            <a:r>
              <a:rPr dirty="0" sz="1700" spc="-40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позиции,</a:t>
            </a:r>
            <a:r>
              <a:rPr dirty="0" sz="1700" spc="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выступления</a:t>
            </a:r>
            <a:r>
              <a:rPr dirty="0" sz="1700" spc="-3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с</a:t>
            </a:r>
            <a:endParaRPr sz="1700">
              <a:latin typeface="Constantia"/>
              <a:cs typeface="Constantia"/>
            </a:endParaRPr>
          </a:p>
          <a:p>
            <a:pPr algn="just" marL="12700" marR="925194">
              <a:lnSpc>
                <a:spcPct val="100000"/>
              </a:lnSpc>
            </a:pPr>
            <a:r>
              <a:rPr dirty="0" sz="1700" spc="-5">
                <a:latin typeface="Constantia"/>
                <a:cs typeface="Constantia"/>
              </a:rPr>
              <a:t>критикой </a:t>
            </a:r>
            <a:r>
              <a:rPr dirty="0" sz="1700" spc="-10">
                <a:latin typeface="Constantia"/>
                <a:cs typeface="Constantia"/>
              </a:rPr>
              <a:t>предложений </a:t>
            </a:r>
            <a:r>
              <a:rPr dirty="0" sz="1700" spc="-20">
                <a:latin typeface="Constantia"/>
                <a:cs typeface="Constantia"/>
              </a:rPr>
              <a:t>коллеги </a:t>
            </a:r>
            <a:r>
              <a:rPr dirty="0" sz="1700">
                <a:latin typeface="Constantia"/>
                <a:cs typeface="Constantia"/>
              </a:rPr>
              <a:t>(при </a:t>
            </a:r>
            <a:r>
              <a:rPr dirty="0" sz="1700" spc="-15">
                <a:latin typeface="Constantia"/>
                <a:cs typeface="Constantia"/>
              </a:rPr>
              <a:t>этом </a:t>
            </a:r>
            <a:r>
              <a:rPr dirty="0" sz="1700" spc="-10" b="1">
                <a:solidFill>
                  <a:srgbClr val="0A5294"/>
                </a:solidFill>
                <a:latin typeface="Constantia"/>
                <a:cs typeface="Constantia"/>
              </a:rPr>
              <a:t>стараясь </a:t>
            </a:r>
            <a:r>
              <a:rPr dirty="0" sz="1700" spc="-5">
                <a:latin typeface="Constantia"/>
                <a:cs typeface="Constantia"/>
              </a:rPr>
              <a:t>быть </a:t>
            </a:r>
            <a:r>
              <a:rPr dirty="0" sz="1700" spc="-10" b="1">
                <a:solidFill>
                  <a:srgbClr val="0A5294"/>
                </a:solidFill>
                <a:latin typeface="Constantia"/>
                <a:cs typeface="Constantia"/>
              </a:rPr>
              <a:t>конструктивным</a:t>
            </a:r>
            <a:r>
              <a:rPr dirty="0" sz="1700" spc="-10">
                <a:latin typeface="Constantia"/>
                <a:cs typeface="Constantia"/>
              </a:rPr>
              <a:t>). </a:t>
            </a:r>
            <a:r>
              <a:rPr dirty="0" sz="1700" spc="-415">
                <a:latin typeface="Constantia"/>
                <a:cs typeface="Constantia"/>
              </a:rPr>
              <a:t> </a:t>
            </a:r>
            <a:r>
              <a:rPr dirty="0" sz="1700" spc="-20">
                <a:latin typeface="Constantia"/>
                <a:cs typeface="Constantia"/>
              </a:rPr>
              <a:t>Возможно, </a:t>
            </a:r>
            <a:r>
              <a:rPr dirty="0" sz="1700" spc="-5">
                <a:latin typeface="Constantia"/>
                <a:cs typeface="Constantia"/>
              </a:rPr>
              <a:t>именно </a:t>
            </a:r>
            <a:r>
              <a:rPr dirty="0" sz="1700" spc="-10">
                <a:latin typeface="Constantia"/>
                <a:cs typeface="Constantia"/>
              </a:rPr>
              <a:t>новое предложение </a:t>
            </a:r>
            <a:r>
              <a:rPr dirty="0" sz="1700" spc="-15">
                <a:latin typeface="Constantia"/>
                <a:cs typeface="Constantia"/>
              </a:rPr>
              <a:t>поможет </a:t>
            </a:r>
            <a:r>
              <a:rPr dirty="0" sz="1700" spc="-5">
                <a:latin typeface="Constantia"/>
                <a:cs typeface="Constantia"/>
              </a:rPr>
              <a:t>найти эффективное </a:t>
            </a:r>
            <a:r>
              <a:rPr dirty="0" sz="1700">
                <a:latin typeface="Constantia"/>
                <a:cs typeface="Constantia"/>
              </a:rPr>
              <a:t>решение </a:t>
            </a:r>
            <a:r>
              <a:rPr dirty="0" sz="1700" spc="5">
                <a:latin typeface="Constantia"/>
                <a:cs typeface="Constantia"/>
              </a:rPr>
              <a:t> </a:t>
            </a:r>
            <a:r>
              <a:rPr dirty="0" sz="1700" spc="-15">
                <a:latin typeface="Constantia"/>
                <a:cs typeface="Constantia"/>
              </a:rPr>
              <a:t>проблемы</a:t>
            </a:r>
            <a:endParaRPr sz="1700">
              <a:latin typeface="Constantia"/>
              <a:cs typeface="Constantia"/>
            </a:endParaRPr>
          </a:p>
          <a:p>
            <a:pPr marL="12700" marR="319405">
              <a:lnSpc>
                <a:spcPct val="100000"/>
              </a:lnSpc>
              <a:spcBef>
                <a:spcPts val="1205"/>
              </a:spcBef>
              <a:buClr>
                <a:srgbClr val="04566E"/>
              </a:buClr>
              <a:buAutoNum type="arabicPeriod" startAt="3"/>
              <a:tabLst>
                <a:tab pos="469265" algn="l"/>
                <a:tab pos="469900" algn="l"/>
              </a:tabLst>
            </a:pPr>
            <a:r>
              <a:rPr dirty="0" sz="1700" spc="-10" b="1">
                <a:solidFill>
                  <a:srgbClr val="0A5294"/>
                </a:solidFill>
                <a:latin typeface="Constantia"/>
                <a:cs typeface="Constantia"/>
              </a:rPr>
              <a:t>Не</a:t>
            </a:r>
            <a:r>
              <a:rPr dirty="0" sz="1700" spc="-70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 spc="-15" b="1">
                <a:solidFill>
                  <a:srgbClr val="0A5294"/>
                </a:solidFill>
                <a:latin typeface="Constantia"/>
                <a:cs typeface="Constantia"/>
              </a:rPr>
              <a:t>позволяйте</a:t>
            </a:r>
            <a:r>
              <a:rPr dirty="0" sz="1700" spc="-15">
                <a:latin typeface="Constantia"/>
                <a:cs typeface="Constantia"/>
              </a:rPr>
              <a:t>,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чтобы</a:t>
            </a:r>
            <a:r>
              <a:rPr dirty="0" sz="1700" spc="20">
                <a:latin typeface="Constantia"/>
                <a:cs typeface="Constantia"/>
              </a:rPr>
              <a:t>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деловой</a:t>
            </a:r>
            <a:r>
              <a:rPr dirty="0" sz="1700" spc="-75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 b="1">
                <a:solidFill>
                  <a:srgbClr val="0A5294"/>
                </a:solidFill>
                <a:latin typeface="Constantia"/>
                <a:cs typeface="Constantia"/>
              </a:rPr>
              <a:t>спор</a:t>
            </a:r>
            <a:r>
              <a:rPr dirty="0" sz="1700" spc="-40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на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заседаниях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комиссии</a:t>
            </a:r>
            <a:r>
              <a:rPr dirty="0" sz="1700" spc="-3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и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20">
                <a:latin typeface="Constantia"/>
                <a:cs typeface="Constantia"/>
              </a:rPr>
              <a:t>Управляющего </a:t>
            </a:r>
            <a:r>
              <a:rPr dirty="0" sz="1700" spc="-415">
                <a:latin typeface="Constantia"/>
                <a:cs typeface="Constantia"/>
              </a:rPr>
              <a:t> </a:t>
            </a:r>
            <a:r>
              <a:rPr dirty="0" sz="1700" spc="-15">
                <a:latin typeface="Constantia"/>
                <a:cs typeface="Constantia"/>
              </a:rPr>
              <a:t>совета</a:t>
            </a:r>
            <a:r>
              <a:rPr dirty="0" sz="1700" spc="-9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сопровождался</a:t>
            </a:r>
            <a:r>
              <a:rPr dirty="0" sz="1700">
                <a:latin typeface="Constantia"/>
                <a:cs typeface="Constantia"/>
              </a:rPr>
              <a:t>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саркастичными</a:t>
            </a:r>
            <a:r>
              <a:rPr dirty="0" sz="1700" spc="40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(или</a:t>
            </a:r>
            <a:r>
              <a:rPr dirty="0" sz="1700" spc="-15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презрительными)</a:t>
            </a:r>
            <a:r>
              <a:rPr dirty="0" sz="1700" spc="-25">
                <a:latin typeface="Constantia"/>
                <a:cs typeface="Constantia"/>
              </a:rPr>
              <a:t> </a:t>
            </a:r>
            <a:r>
              <a:rPr dirty="0" sz="1700" b="1">
                <a:solidFill>
                  <a:srgbClr val="0A5294"/>
                </a:solidFill>
                <a:latin typeface="Constantia"/>
                <a:cs typeface="Constantia"/>
              </a:rPr>
              <a:t>замечаниями</a:t>
            </a:r>
            <a:r>
              <a:rPr dirty="0" sz="1700">
                <a:latin typeface="Constantia"/>
                <a:cs typeface="Constantia"/>
              </a:rPr>
              <a:t>,</a:t>
            </a:r>
            <a:endParaRPr sz="17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1700">
                <a:latin typeface="Constantia"/>
                <a:cs typeface="Constantia"/>
              </a:rPr>
              <a:t>намёками,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 spc="-20">
                <a:latin typeface="Constantia"/>
                <a:cs typeface="Constantia"/>
              </a:rPr>
              <a:t>уколами,</a:t>
            </a:r>
            <a:r>
              <a:rPr dirty="0" sz="1700" spc="-2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оскорблениями,</a:t>
            </a:r>
            <a:r>
              <a:rPr dirty="0" sz="1700" spc="-4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домыслами,</a:t>
            </a:r>
            <a:r>
              <a:rPr dirty="0" sz="1700" spc="-20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обвинениями.</a:t>
            </a:r>
            <a:r>
              <a:rPr dirty="0" sz="1700" spc="25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Очень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важно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 spc="-20">
                <a:latin typeface="Constantia"/>
                <a:cs typeface="Constantia"/>
              </a:rPr>
              <a:t>отделять</a:t>
            </a:r>
            <a:endParaRPr sz="17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1700" spc="-10">
                <a:latin typeface="Constantia"/>
                <a:cs typeface="Constantia"/>
              </a:rPr>
              <a:t>человека</a:t>
            </a:r>
            <a:r>
              <a:rPr dirty="0" sz="1700" spc="-90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от</a:t>
            </a:r>
            <a:r>
              <a:rPr dirty="0" sz="1700" spc="-4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проблемы:</a:t>
            </a:r>
            <a:r>
              <a:rPr dirty="0" sz="1700" spc="-25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обсуждать</a:t>
            </a:r>
            <a:r>
              <a:rPr dirty="0" sz="1700" spc="-11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достоинства</a:t>
            </a:r>
            <a:r>
              <a:rPr dirty="0" sz="1700" spc="-1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и</a:t>
            </a:r>
            <a:r>
              <a:rPr dirty="0" sz="1700" spc="-40">
                <a:latin typeface="Constantia"/>
                <a:cs typeface="Constantia"/>
              </a:rPr>
              <a:t> </a:t>
            </a:r>
            <a:r>
              <a:rPr dirty="0" sz="1700" spc="-15">
                <a:latin typeface="Constantia"/>
                <a:cs typeface="Constantia"/>
              </a:rPr>
              <a:t>недостатки</a:t>
            </a:r>
            <a:r>
              <a:rPr dirty="0" sz="1700" spc="-35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не</a:t>
            </a:r>
            <a:r>
              <a:rPr dirty="0" sz="1700" spc="-10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человека,</a:t>
            </a:r>
            <a:r>
              <a:rPr dirty="0" sz="1700" spc="-2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а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 spc="-15">
                <a:latin typeface="Constantia"/>
                <a:cs typeface="Constantia"/>
              </a:rPr>
              <a:t>его</a:t>
            </a:r>
            <a:endParaRPr sz="17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700" spc="-40">
                <a:latin typeface="Constantia"/>
                <a:cs typeface="Constantia"/>
              </a:rPr>
              <a:t>к</a:t>
            </a:r>
            <a:r>
              <a:rPr dirty="0" sz="1700" spc="-15">
                <a:latin typeface="Constantia"/>
                <a:cs typeface="Constantia"/>
              </a:rPr>
              <a:t>о</a:t>
            </a:r>
            <a:r>
              <a:rPr dirty="0" sz="1700" spc="-10">
                <a:latin typeface="Constantia"/>
                <a:cs typeface="Constantia"/>
              </a:rPr>
              <a:t>н</a:t>
            </a:r>
            <a:r>
              <a:rPr dirty="0" sz="1700" spc="5">
                <a:latin typeface="Constantia"/>
                <a:cs typeface="Constantia"/>
              </a:rPr>
              <a:t>к</a:t>
            </a:r>
            <a:r>
              <a:rPr dirty="0" sz="1700">
                <a:latin typeface="Constantia"/>
                <a:cs typeface="Constantia"/>
              </a:rPr>
              <a:t>ре</a:t>
            </a:r>
            <a:r>
              <a:rPr dirty="0" sz="1700" spc="-5">
                <a:latin typeface="Constantia"/>
                <a:cs typeface="Constantia"/>
              </a:rPr>
              <a:t>т</a:t>
            </a:r>
            <a:r>
              <a:rPr dirty="0" sz="1700" spc="-10">
                <a:latin typeface="Constantia"/>
                <a:cs typeface="Constantia"/>
              </a:rPr>
              <a:t>н</a:t>
            </a:r>
            <a:r>
              <a:rPr dirty="0" sz="1700" spc="-5">
                <a:latin typeface="Constantia"/>
                <a:cs typeface="Constantia"/>
              </a:rPr>
              <a:t>ы</a:t>
            </a:r>
            <a:r>
              <a:rPr dirty="0" sz="1700">
                <a:latin typeface="Constantia"/>
                <a:cs typeface="Constantia"/>
              </a:rPr>
              <a:t>х</a:t>
            </a:r>
            <a:r>
              <a:rPr dirty="0" sz="1700" spc="-80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п</a:t>
            </a:r>
            <a:r>
              <a:rPr dirty="0" sz="1700">
                <a:latin typeface="Constantia"/>
                <a:cs typeface="Constantia"/>
              </a:rPr>
              <a:t>ре</a:t>
            </a:r>
            <a:r>
              <a:rPr dirty="0" sz="1700" spc="5">
                <a:latin typeface="Constantia"/>
                <a:cs typeface="Constantia"/>
              </a:rPr>
              <a:t>д</a:t>
            </a:r>
            <a:r>
              <a:rPr dirty="0" sz="1700" spc="-15">
                <a:latin typeface="Constantia"/>
                <a:cs typeface="Constantia"/>
              </a:rPr>
              <a:t>л</a:t>
            </a:r>
            <a:r>
              <a:rPr dirty="0" sz="1700" spc="-60">
                <a:latin typeface="Constantia"/>
                <a:cs typeface="Constantia"/>
              </a:rPr>
              <a:t>о</a:t>
            </a:r>
            <a:r>
              <a:rPr dirty="0" sz="1700" spc="-30">
                <a:latin typeface="Constantia"/>
                <a:cs typeface="Constantia"/>
              </a:rPr>
              <a:t>ж</a:t>
            </a:r>
            <a:r>
              <a:rPr dirty="0" sz="1700">
                <a:latin typeface="Constantia"/>
                <a:cs typeface="Constantia"/>
              </a:rPr>
              <a:t>е</a:t>
            </a:r>
            <a:r>
              <a:rPr dirty="0" sz="1700" spc="-10">
                <a:latin typeface="Constantia"/>
                <a:cs typeface="Constantia"/>
              </a:rPr>
              <a:t>н</a:t>
            </a:r>
            <a:r>
              <a:rPr dirty="0" sz="1700">
                <a:latin typeface="Constantia"/>
                <a:cs typeface="Constantia"/>
              </a:rPr>
              <a:t>ий</a:t>
            </a:r>
            <a:endParaRPr sz="1700">
              <a:latin typeface="Constantia"/>
              <a:cs typeface="Constantia"/>
            </a:endParaRPr>
          </a:p>
          <a:p>
            <a:pPr marL="12700" marR="39878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eriod" startAt="4"/>
              <a:tabLst>
                <a:tab pos="469265" algn="l"/>
                <a:tab pos="469900" algn="l"/>
              </a:tabLst>
            </a:pPr>
            <a:r>
              <a:rPr dirty="0" sz="1700">
                <a:latin typeface="Constantia"/>
                <a:cs typeface="Constantia"/>
              </a:rPr>
              <a:t>В</a:t>
            </a:r>
            <a:r>
              <a:rPr dirty="0" sz="1700" spc="-25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процессе</a:t>
            </a:r>
            <a:r>
              <a:rPr dirty="0" sz="1700" spc="-10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обсуждения</a:t>
            </a:r>
            <a:r>
              <a:rPr dirty="0" sz="1700" spc="-75">
                <a:latin typeface="Constantia"/>
                <a:cs typeface="Constantia"/>
              </a:rPr>
              <a:t>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не</a:t>
            </a:r>
            <a:r>
              <a:rPr dirty="0" sz="1700" spc="-80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 spc="-10" b="1">
                <a:solidFill>
                  <a:srgbClr val="0A5294"/>
                </a:solidFill>
                <a:latin typeface="Constantia"/>
                <a:cs typeface="Constantia"/>
              </a:rPr>
              <a:t>стесняйтесь</a:t>
            </a:r>
            <a:r>
              <a:rPr dirty="0" sz="1700" spc="40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задавать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вопросы</a:t>
            </a:r>
            <a:r>
              <a:rPr dirty="0" sz="1700" spc="5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профессиональным </a:t>
            </a:r>
            <a:r>
              <a:rPr dirty="0" sz="1700" spc="-409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педагогам. Если </a:t>
            </a:r>
            <a:r>
              <a:rPr dirty="0" sz="1700" spc="-5">
                <a:latin typeface="Constantia"/>
                <a:cs typeface="Constantia"/>
              </a:rPr>
              <a:t>они </a:t>
            </a:r>
            <a:r>
              <a:rPr dirty="0" sz="1700" spc="-15">
                <a:latin typeface="Constantia"/>
                <a:cs typeface="Constantia"/>
              </a:rPr>
              <a:t>сформулированы </a:t>
            </a:r>
            <a:r>
              <a:rPr dirty="0" sz="1700" spc="-5">
                <a:latin typeface="Constantia"/>
                <a:cs typeface="Constantia"/>
              </a:rPr>
              <a:t>вовремя </a:t>
            </a:r>
            <a:r>
              <a:rPr dirty="0" sz="1700">
                <a:latin typeface="Constantia"/>
                <a:cs typeface="Constantia"/>
              </a:rPr>
              <a:t>и </a:t>
            </a:r>
            <a:r>
              <a:rPr dirty="0" sz="1700" spc="-10">
                <a:latin typeface="Constantia"/>
                <a:cs typeface="Constantia"/>
              </a:rPr>
              <a:t>правильно, </a:t>
            </a:r>
            <a:r>
              <a:rPr dirty="0" sz="1700" spc="-15">
                <a:latin typeface="Constantia"/>
                <a:cs typeface="Constantia"/>
              </a:rPr>
              <a:t>это поможет </a:t>
            </a:r>
            <a:r>
              <a:rPr dirty="0" sz="1700" spc="-20">
                <a:latin typeface="Constantia"/>
                <a:cs typeface="Constantia"/>
              </a:rPr>
              <a:t>сделать </a:t>
            </a:r>
            <a:r>
              <a:rPr dirty="0" sz="1700" spc="-1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обсуждение</a:t>
            </a:r>
            <a:r>
              <a:rPr dirty="0" sz="1700" spc="-80">
                <a:latin typeface="Constantia"/>
                <a:cs typeface="Constantia"/>
              </a:rPr>
              <a:t> </a:t>
            </a:r>
            <a:r>
              <a:rPr dirty="0" sz="1700" spc="-20">
                <a:latin typeface="Constantia"/>
                <a:cs typeface="Constantia"/>
              </a:rPr>
              <a:t>более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 spc="-5">
                <a:latin typeface="Constantia"/>
                <a:cs typeface="Constantia"/>
              </a:rPr>
              <a:t>открытым</a:t>
            </a:r>
            <a:r>
              <a:rPr dirty="0" sz="1700" spc="-5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и</a:t>
            </a:r>
            <a:r>
              <a:rPr dirty="0" sz="1700" spc="-4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конструктивным</a:t>
            </a:r>
            <a:endParaRPr sz="1700">
              <a:latin typeface="Constantia"/>
              <a:cs typeface="Constantia"/>
            </a:endParaRPr>
          </a:p>
          <a:p>
            <a:pPr marL="12700" marR="4064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eriod" startAt="4"/>
              <a:tabLst>
                <a:tab pos="469265" algn="l"/>
                <a:tab pos="469900" algn="l"/>
              </a:tabLst>
            </a:pPr>
            <a:r>
              <a:rPr dirty="0" sz="1700" spc="-10">
                <a:latin typeface="Constantia"/>
                <a:cs typeface="Constantia"/>
              </a:rPr>
              <a:t>Стремитесь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понять </a:t>
            </a:r>
            <a:r>
              <a:rPr dirty="0" sz="1700">
                <a:latin typeface="Constantia"/>
                <a:cs typeface="Constantia"/>
              </a:rPr>
              <a:t>и </a:t>
            </a:r>
            <a:r>
              <a:rPr dirty="0" sz="1700" spc="-10" b="1">
                <a:solidFill>
                  <a:srgbClr val="0A5294"/>
                </a:solidFill>
                <a:latin typeface="Constantia"/>
                <a:cs typeface="Constantia"/>
              </a:rPr>
              <a:t>учесть </a:t>
            </a:r>
            <a:r>
              <a:rPr dirty="0" sz="1700" spc="-5">
                <a:latin typeface="Constantia"/>
                <a:cs typeface="Constantia"/>
              </a:rPr>
              <a:t>позиции (интересы </a:t>
            </a:r>
            <a:r>
              <a:rPr dirty="0" sz="1700">
                <a:latin typeface="Constantia"/>
                <a:cs typeface="Constantia"/>
              </a:rPr>
              <a:t>и </a:t>
            </a:r>
            <a:r>
              <a:rPr dirty="0" sz="1700" spc="-5">
                <a:latin typeface="Constantia"/>
                <a:cs typeface="Constantia"/>
              </a:rPr>
              <a:t>опасения) </a:t>
            </a:r>
            <a:r>
              <a:rPr dirty="0" sz="1700" spc="-5" b="1">
                <a:solidFill>
                  <a:srgbClr val="0A5294"/>
                </a:solidFill>
                <a:latin typeface="Constantia"/>
                <a:cs typeface="Constantia"/>
              </a:rPr>
              <a:t>других </a:t>
            </a:r>
            <a:r>
              <a:rPr dirty="0" sz="1700" spc="-10" b="1">
                <a:solidFill>
                  <a:srgbClr val="0A5294"/>
                </a:solidFill>
                <a:latin typeface="Constantia"/>
                <a:cs typeface="Constantia"/>
              </a:rPr>
              <a:t>участников </a:t>
            </a:r>
            <a:r>
              <a:rPr dirty="0" sz="1700" spc="-395" b="1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обсуждения; </a:t>
            </a:r>
            <a:r>
              <a:rPr dirty="0" sz="1700" spc="-5">
                <a:latin typeface="Constantia"/>
                <a:cs typeface="Constantia"/>
              </a:rPr>
              <a:t>чувства, </a:t>
            </a:r>
            <a:r>
              <a:rPr dirty="0" sz="1700" spc="-10">
                <a:latin typeface="Constantia"/>
                <a:cs typeface="Constantia"/>
              </a:rPr>
              <a:t>стоящие </a:t>
            </a:r>
            <a:r>
              <a:rPr dirty="0" sz="1700">
                <a:latin typeface="Constantia"/>
                <a:cs typeface="Constantia"/>
              </a:rPr>
              <a:t>за </a:t>
            </a:r>
            <a:r>
              <a:rPr dirty="0" sz="1700" spc="-5">
                <a:latin typeface="Constantia"/>
                <a:cs typeface="Constantia"/>
              </a:rPr>
              <a:t>высказываниями </a:t>
            </a:r>
            <a:r>
              <a:rPr dirty="0" sz="1700">
                <a:latin typeface="Constantia"/>
                <a:cs typeface="Constantia"/>
              </a:rPr>
              <a:t>и </a:t>
            </a:r>
            <a:r>
              <a:rPr dirty="0" sz="1700" spc="-10">
                <a:latin typeface="Constantia"/>
                <a:cs typeface="Constantia"/>
              </a:rPr>
              <a:t>предложениями </a:t>
            </a:r>
            <a:r>
              <a:rPr dirty="0" sz="1700" spc="-25">
                <a:latin typeface="Constantia"/>
                <a:cs typeface="Constantia"/>
              </a:rPr>
              <a:t>коллег </a:t>
            </a:r>
            <a:r>
              <a:rPr dirty="0" sz="1700" spc="-10">
                <a:latin typeface="Constantia"/>
                <a:cs typeface="Constantia"/>
              </a:rPr>
              <a:t>(тревога, </a:t>
            </a:r>
            <a:r>
              <a:rPr dirty="0" sz="1700" spc="-5">
                <a:latin typeface="Constantia"/>
                <a:cs typeface="Constantia"/>
              </a:rPr>
              <a:t> </a:t>
            </a:r>
            <a:r>
              <a:rPr dirty="0" sz="1700" spc="-15">
                <a:latin typeface="Constantia"/>
                <a:cs typeface="Constantia"/>
              </a:rPr>
              <a:t>забота</a:t>
            </a:r>
            <a:r>
              <a:rPr dirty="0" sz="1700" spc="-5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и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др.).</a:t>
            </a:r>
            <a:r>
              <a:rPr dirty="0" sz="1700" spc="-50">
                <a:latin typeface="Constantia"/>
                <a:cs typeface="Constantia"/>
              </a:rPr>
              <a:t> </a:t>
            </a:r>
            <a:r>
              <a:rPr dirty="0" sz="1700" spc="-15">
                <a:latin typeface="Constantia"/>
                <a:cs typeface="Constantia"/>
              </a:rPr>
              <a:t>Это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15">
                <a:latin typeface="Constantia"/>
                <a:cs typeface="Constantia"/>
              </a:rPr>
              <a:t>поможет</a:t>
            </a:r>
            <a:r>
              <a:rPr dirty="0" sz="1700" spc="-5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приблизиться</a:t>
            </a:r>
            <a:r>
              <a:rPr dirty="0" sz="1700" spc="-3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к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20">
                <a:latin typeface="Constantia"/>
                <a:cs typeface="Constantia"/>
              </a:rPr>
              <a:t>компромиссу,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согласию</a:t>
            </a:r>
            <a:endParaRPr sz="17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153" y="686257"/>
            <a:ext cx="4044950" cy="7867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0" spc="-5"/>
              <a:t>План</a:t>
            </a:r>
            <a:r>
              <a:rPr dirty="0" sz="5000" spc="-75"/>
              <a:t> </a:t>
            </a:r>
            <a:r>
              <a:rPr dirty="0" sz="5000" spc="-10"/>
              <a:t>действий</a:t>
            </a:r>
            <a:endParaRPr sz="5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3823" y="1828800"/>
            <a:ext cx="5164708" cy="161683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179445" y="1988642"/>
            <a:ext cx="4163060" cy="12573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82880" indent="-170815">
              <a:lnSpc>
                <a:spcPct val="100000"/>
              </a:lnSpc>
              <a:spcBef>
                <a:spcPts val="240"/>
              </a:spcBef>
              <a:buChar char="•"/>
              <a:tabLst>
                <a:tab pos="183515" algn="l"/>
              </a:tabLst>
            </a:pPr>
            <a:r>
              <a:rPr dirty="0" sz="1600" spc="-5">
                <a:latin typeface="Constantia"/>
                <a:cs typeface="Constantia"/>
              </a:rPr>
              <a:t>определение</a:t>
            </a:r>
            <a:r>
              <a:rPr dirty="0" sz="1600" spc="-10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концепции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 spc="-5">
                <a:latin typeface="Constantia"/>
                <a:cs typeface="Constantia"/>
              </a:rPr>
              <a:t>развития</a:t>
            </a:r>
            <a:r>
              <a:rPr dirty="0" sz="1600" spc="350">
                <a:latin typeface="Constantia"/>
                <a:cs typeface="Constantia"/>
              </a:rPr>
              <a:t> </a:t>
            </a:r>
            <a:r>
              <a:rPr dirty="0" sz="1600" spc="-30">
                <a:latin typeface="Constantia"/>
                <a:cs typeface="Constantia"/>
              </a:rPr>
              <a:t>ОУ</a:t>
            </a:r>
            <a:endParaRPr sz="1600">
              <a:latin typeface="Constantia"/>
              <a:cs typeface="Constantia"/>
            </a:endParaRPr>
          </a:p>
          <a:p>
            <a:pPr marL="182880" indent="-170815">
              <a:lnSpc>
                <a:spcPts val="1835"/>
              </a:lnSpc>
              <a:spcBef>
                <a:spcPts val="145"/>
              </a:spcBef>
              <a:buChar char="•"/>
              <a:tabLst>
                <a:tab pos="183515" algn="l"/>
              </a:tabLst>
            </a:pPr>
            <a:r>
              <a:rPr dirty="0" sz="1600" spc="-15">
                <a:latin typeface="Constantia"/>
                <a:cs typeface="Constantia"/>
              </a:rPr>
              <a:t>р</a:t>
            </a:r>
            <a:r>
              <a:rPr dirty="0" sz="1600">
                <a:latin typeface="Constantia"/>
                <a:cs typeface="Constantia"/>
              </a:rPr>
              <a:t>а</a:t>
            </a:r>
            <a:r>
              <a:rPr dirty="0" sz="1600" spc="-30">
                <a:latin typeface="Constantia"/>
                <a:cs typeface="Constantia"/>
              </a:rPr>
              <a:t>с</a:t>
            </a:r>
            <a:r>
              <a:rPr dirty="0" sz="1600" spc="-5">
                <a:latin typeface="Constantia"/>
                <a:cs typeface="Constantia"/>
              </a:rPr>
              <a:t>с</a:t>
            </a:r>
            <a:r>
              <a:rPr dirty="0" sz="1600" spc="-10">
                <a:latin typeface="Constantia"/>
                <a:cs typeface="Constantia"/>
              </a:rPr>
              <a:t>мот</a:t>
            </a:r>
            <a:r>
              <a:rPr dirty="0" sz="1600" spc="-15">
                <a:latin typeface="Constantia"/>
                <a:cs typeface="Constantia"/>
              </a:rPr>
              <a:t>р</a:t>
            </a:r>
            <a:r>
              <a:rPr dirty="0" sz="1600">
                <a:latin typeface="Constantia"/>
                <a:cs typeface="Constantia"/>
              </a:rPr>
              <a:t>ен</a:t>
            </a:r>
            <a:r>
              <a:rPr dirty="0" sz="1600" spc="5">
                <a:latin typeface="Constantia"/>
                <a:cs typeface="Constantia"/>
              </a:rPr>
              <a:t>и</a:t>
            </a:r>
            <a:r>
              <a:rPr dirty="0" sz="1600">
                <a:latin typeface="Constantia"/>
                <a:cs typeface="Constantia"/>
              </a:rPr>
              <a:t>е</a:t>
            </a:r>
            <a:r>
              <a:rPr dirty="0" sz="1600" spc="-95">
                <a:latin typeface="Constantia"/>
                <a:cs typeface="Constantia"/>
              </a:rPr>
              <a:t> </a:t>
            </a:r>
            <a:r>
              <a:rPr dirty="0" sz="1600" spc="-5">
                <a:latin typeface="Constantia"/>
                <a:cs typeface="Constantia"/>
              </a:rPr>
              <a:t>в</a:t>
            </a:r>
            <a:r>
              <a:rPr dirty="0" sz="1600" spc="-10">
                <a:latin typeface="Constantia"/>
                <a:cs typeface="Constantia"/>
              </a:rPr>
              <a:t>о</a:t>
            </a:r>
            <a:r>
              <a:rPr dirty="0" sz="1600">
                <a:latin typeface="Constantia"/>
                <a:cs typeface="Constantia"/>
              </a:rPr>
              <a:t>п</a:t>
            </a:r>
            <a:r>
              <a:rPr dirty="0" sz="1600" spc="-10">
                <a:latin typeface="Constantia"/>
                <a:cs typeface="Constantia"/>
              </a:rPr>
              <a:t>ро</a:t>
            </a:r>
            <a:r>
              <a:rPr dirty="0" sz="1600" spc="-25">
                <a:latin typeface="Constantia"/>
                <a:cs typeface="Constantia"/>
              </a:rPr>
              <a:t>с</a:t>
            </a:r>
            <a:r>
              <a:rPr dirty="0" sz="1600" spc="-10">
                <a:latin typeface="Constantia"/>
                <a:cs typeface="Constantia"/>
              </a:rPr>
              <a:t>о</a:t>
            </a:r>
            <a:r>
              <a:rPr dirty="0" sz="1600">
                <a:latin typeface="Constantia"/>
                <a:cs typeface="Constantia"/>
              </a:rPr>
              <a:t>в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 spc="-30">
                <a:latin typeface="Constantia"/>
                <a:cs typeface="Constantia"/>
              </a:rPr>
              <a:t>в</a:t>
            </a:r>
            <a:r>
              <a:rPr dirty="0" sz="1600" spc="10">
                <a:latin typeface="Constantia"/>
                <a:cs typeface="Constantia"/>
              </a:rPr>
              <a:t>з</a:t>
            </a:r>
            <a:r>
              <a:rPr dirty="0" sz="1600">
                <a:latin typeface="Constantia"/>
                <a:cs typeface="Constantia"/>
              </a:rPr>
              <a:t>аим</a:t>
            </a:r>
            <a:r>
              <a:rPr dirty="0" sz="1600" spc="-10">
                <a:latin typeface="Constantia"/>
                <a:cs typeface="Constantia"/>
              </a:rPr>
              <a:t>оот</a:t>
            </a:r>
            <a:r>
              <a:rPr dirty="0" sz="1600" spc="-5">
                <a:latin typeface="Constantia"/>
                <a:cs typeface="Constantia"/>
              </a:rPr>
              <a:t>но</a:t>
            </a:r>
            <a:r>
              <a:rPr dirty="0" sz="1600" spc="-10">
                <a:latin typeface="Constantia"/>
                <a:cs typeface="Constantia"/>
              </a:rPr>
              <a:t>ш</a:t>
            </a:r>
            <a:r>
              <a:rPr dirty="0" sz="1600">
                <a:latin typeface="Constantia"/>
                <a:cs typeface="Constantia"/>
              </a:rPr>
              <a:t>ен</a:t>
            </a:r>
            <a:r>
              <a:rPr dirty="0" sz="1600" spc="5">
                <a:latin typeface="Constantia"/>
                <a:cs typeface="Constantia"/>
              </a:rPr>
              <a:t>и</a:t>
            </a:r>
            <a:r>
              <a:rPr dirty="0" sz="1600">
                <a:latin typeface="Constantia"/>
                <a:cs typeface="Constantia"/>
              </a:rPr>
              <a:t>й</a:t>
            </a:r>
            <a:endParaRPr sz="1600">
              <a:latin typeface="Constantia"/>
              <a:cs typeface="Constantia"/>
            </a:endParaRPr>
          </a:p>
          <a:p>
            <a:pPr marL="182880">
              <a:lnSpc>
                <a:spcPts val="1835"/>
              </a:lnSpc>
            </a:pPr>
            <a:r>
              <a:rPr dirty="0" sz="1600" spc="-10">
                <a:latin typeface="Constantia"/>
                <a:cs typeface="Constantia"/>
              </a:rPr>
              <a:t>участников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образовательного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процесса</a:t>
            </a:r>
            <a:endParaRPr sz="1600">
              <a:latin typeface="Constantia"/>
              <a:cs typeface="Constantia"/>
            </a:endParaRPr>
          </a:p>
          <a:p>
            <a:pPr marL="182880" marR="363220" indent="-170815">
              <a:lnSpc>
                <a:spcPts val="1780"/>
              </a:lnSpc>
              <a:spcBef>
                <a:spcPts val="300"/>
              </a:spcBef>
              <a:buChar char="•"/>
              <a:tabLst>
                <a:tab pos="183515" algn="l"/>
              </a:tabLst>
            </a:pPr>
            <a:r>
              <a:rPr dirty="0" sz="1600" spc="-10">
                <a:latin typeface="Constantia"/>
                <a:cs typeface="Constantia"/>
              </a:rPr>
              <a:t>содействие</a:t>
            </a:r>
            <a:r>
              <a:rPr dirty="0" sz="1600" spc="225">
                <a:latin typeface="Constantia"/>
                <a:cs typeface="Constantia"/>
              </a:rPr>
              <a:t> </a:t>
            </a:r>
            <a:r>
              <a:rPr dirty="0" sz="1600" spc="-5">
                <a:latin typeface="Constantia"/>
                <a:cs typeface="Constantia"/>
              </a:rPr>
              <a:t>финансово-хозяйственной </a:t>
            </a:r>
            <a:r>
              <a:rPr dirty="0" sz="1600" spc="-38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деятельности</a:t>
            </a:r>
            <a:r>
              <a:rPr dirty="0" sz="1600" spc="-40">
                <a:latin typeface="Constantia"/>
                <a:cs typeface="Constantia"/>
              </a:rPr>
              <a:t> </a:t>
            </a:r>
            <a:r>
              <a:rPr dirty="0" sz="1600" spc="-30">
                <a:latin typeface="Constantia"/>
                <a:cs typeface="Constantia"/>
              </a:rPr>
              <a:t>ОУ</a:t>
            </a:r>
            <a:endParaRPr sz="1600">
              <a:latin typeface="Constantia"/>
              <a:cs typeface="Constant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36448" y="1691639"/>
            <a:ext cx="2705100" cy="1964689"/>
            <a:chOff x="536448" y="1691639"/>
            <a:chExt cx="2705100" cy="1964689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6448" y="1691639"/>
              <a:ext cx="2704973" cy="196430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8952" y="1932381"/>
              <a:ext cx="2391029" cy="102544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6800" y="2432253"/>
              <a:ext cx="1674622" cy="102544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037640" y="2048636"/>
            <a:ext cx="1708150" cy="107442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320040" marR="5080" indent="-307975">
              <a:lnSpc>
                <a:spcPts val="3940"/>
              </a:lnSpc>
              <a:spcBef>
                <a:spcPts val="545"/>
              </a:spcBef>
            </a:pP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dirty="0" sz="3600" spc="1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dirty="0" sz="3600" spc="5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ь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ние  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цели: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163823" y="3724605"/>
            <a:ext cx="5161660" cy="285737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180714" y="4057269"/>
            <a:ext cx="3954145" cy="217043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82880" marR="83820" indent="-170815">
              <a:lnSpc>
                <a:spcPct val="92000"/>
              </a:lnSpc>
              <a:spcBef>
                <a:spcPts val="260"/>
              </a:spcBef>
              <a:buChar char="•"/>
              <a:tabLst>
                <a:tab pos="183515" algn="l"/>
              </a:tabLst>
            </a:pPr>
            <a:r>
              <a:rPr dirty="0" sz="1600" spc="5">
                <a:latin typeface="Constantia"/>
                <a:cs typeface="Constantia"/>
              </a:rPr>
              <a:t>и</a:t>
            </a:r>
            <a:r>
              <a:rPr dirty="0" sz="1600" spc="10">
                <a:latin typeface="Constantia"/>
                <a:cs typeface="Constantia"/>
              </a:rPr>
              <a:t>з</a:t>
            </a:r>
            <a:r>
              <a:rPr dirty="0" sz="1600" spc="-10">
                <a:latin typeface="Constantia"/>
                <a:cs typeface="Constantia"/>
              </a:rPr>
              <a:t>у</a:t>
            </a:r>
            <a:r>
              <a:rPr dirty="0" sz="1600">
                <a:latin typeface="Constantia"/>
                <a:cs typeface="Constantia"/>
              </a:rPr>
              <a:t>чен</a:t>
            </a:r>
            <a:r>
              <a:rPr dirty="0" sz="1600" spc="5">
                <a:latin typeface="Constantia"/>
                <a:cs typeface="Constantia"/>
              </a:rPr>
              <a:t>и</a:t>
            </a:r>
            <a:r>
              <a:rPr dirty="0" sz="1600">
                <a:latin typeface="Constantia"/>
                <a:cs typeface="Constantia"/>
              </a:rPr>
              <a:t>е</a:t>
            </a:r>
            <a:r>
              <a:rPr dirty="0" sz="1600" spc="-120">
                <a:latin typeface="Constantia"/>
                <a:cs typeface="Constantia"/>
              </a:rPr>
              <a:t> </a:t>
            </a:r>
            <a:r>
              <a:rPr dirty="0" sz="1600" spc="-15">
                <a:latin typeface="Constantia"/>
                <a:cs typeface="Constantia"/>
              </a:rPr>
              <a:t>П</a:t>
            </a:r>
            <a:r>
              <a:rPr dirty="0" sz="1600" spc="-80">
                <a:latin typeface="Constantia"/>
                <a:cs typeface="Constantia"/>
              </a:rPr>
              <a:t>о</a:t>
            </a:r>
            <a:r>
              <a:rPr dirty="0" sz="1600" spc="-10">
                <a:latin typeface="Constantia"/>
                <a:cs typeface="Constantia"/>
              </a:rPr>
              <a:t>л</a:t>
            </a:r>
            <a:r>
              <a:rPr dirty="0" sz="1600" spc="-25">
                <a:latin typeface="Constantia"/>
                <a:cs typeface="Constantia"/>
              </a:rPr>
              <a:t>ож</a:t>
            </a:r>
            <a:r>
              <a:rPr dirty="0" sz="1600">
                <a:latin typeface="Constantia"/>
                <a:cs typeface="Constantia"/>
              </a:rPr>
              <a:t>ен</a:t>
            </a:r>
            <a:r>
              <a:rPr dirty="0" sz="1600" spc="5">
                <a:latin typeface="Constantia"/>
                <a:cs typeface="Constantia"/>
              </a:rPr>
              <a:t>и</a:t>
            </a:r>
            <a:r>
              <a:rPr dirty="0" sz="1600">
                <a:latin typeface="Constantia"/>
                <a:cs typeface="Constantia"/>
              </a:rPr>
              <a:t>я</a:t>
            </a:r>
            <a:r>
              <a:rPr dirty="0" sz="1600" spc="-13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о</a:t>
            </a:r>
            <a:r>
              <a:rPr dirty="0" sz="1600">
                <a:latin typeface="Constantia"/>
                <a:cs typeface="Constantia"/>
              </a:rPr>
              <a:t>б</a:t>
            </a:r>
            <a:r>
              <a:rPr dirty="0" sz="1600" spc="-45">
                <a:latin typeface="Constantia"/>
                <a:cs typeface="Constantia"/>
              </a:rPr>
              <a:t> </a:t>
            </a:r>
            <a:r>
              <a:rPr dirty="0" sz="1600" spc="-80">
                <a:latin typeface="Constantia"/>
                <a:cs typeface="Constantia"/>
              </a:rPr>
              <a:t>У</a:t>
            </a:r>
            <a:r>
              <a:rPr dirty="0" sz="1600">
                <a:latin typeface="Constantia"/>
                <a:cs typeface="Constantia"/>
              </a:rPr>
              <a:t>п</a:t>
            </a:r>
            <a:r>
              <a:rPr dirty="0" sz="1600" spc="-10">
                <a:latin typeface="Constantia"/>
                <a:cs typeface="Constantia"/>
              </a:rPr>
              <a:t>р</a:t>
            </a:r>
            <a:r>
              <a:rPr dirty="0" sz="1600">
                <a:latin typeface="Constantia"/>
                <a:cs typeface="Constantia"/>
              </a:rPr>
              <a:t>а</a:t>
            </a:r>
            <a:r>
              <a:rPr dirty="0" sz="1600" spc="-60">
                <a:latin typeface="Constantia"/>
                <a:cs typeface="Constantia"/>
              </a:rPr>
              <a:t>в</a:t>
            </a:r>
            <a:r>
              <a:rPr dirty="0" sz="1600" spc="-10">
                <a:latin typeface="Constantia"/>
                <a:cs typeface="Constantia"/>
              </a:rPr>
              <a:t>л</a:t>
            </a:r>
            <a:r>
              <a:rPr dirty="0" sz="1600" spc="5">
                <a:latin typeface="Constantia"/>
                <a:cs typeface="Constantia"/>
              </a:rPr>
              <a:t>я</a:t>
            </a:r>
            <a:r>
              <a:rPr dirty="0" sz="1600" spc="5">
                <a:latin typeface="Constantia"/>
                <a:cs typeface="Constantia"/>
              </a:rPr>
              <a:t>ю</a:t>
            </a:r>
            <a:r>
              <a:rPr dirty="0" sz="1600" spc="-20">
                <a:latin typeface="Constantia"/>
                <a:cs typeface="Constantia"/>
              </a:rPr>
              <a:t>щ</a:t>
            </a:r>
            <a:r>
              <a:rPr dirty="0" sz="1600">
                <a:latin typeface="Constantia"/>
                <a:cs typeface="Constantia"/>
              </a:rPr>
              <a:t>ем  </a:t>
            </a:r>
            <a:r>
              <a:rPr dirty="0" sz="1600" spc="-10">
                <a:latin typeface="Constantia"/>
                <a:cs typeface="Constantia"/>
              </a:rPr>
              <a:t>совете, </a:t>
            </a:r>
            <a:r>
              <a:rPr dirty="0" sz="1600" spc="-30">
                <a:latin typeface="Constantia"/>
                <a:cs typeface="Constantia"/>
              </a:rPr>
              <a:t>Устава </a:t>
            </a:r>
            <a:r>
              <a:rPr dirty="0" sz="1600" spc="-90">
                <a:latin typeface="Constantia"/>
                <a:cs typeface="Constantia"/>
              </a:rPr>
              <a:t>ОУ, </a:t>
            </a:r>
            <a:r>
              <a:rPr dirty="0" sz="1600" spc="-5">
                <a:latin typeface="Constantia"/>
                <a:cs typeface="Constantia"/>
              </a:rPr>
              <a:t>других</a:t>
            </a:r>
            <a:r>
              <a:rPr dirty="0" sz="160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нормативных </a:t>
            </a:r>
            <a:r>
              <a:rPr dirty="0" sz="1600" spc="-39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документов</a:t>
            </a:r>
            <a:endParaRPr sz="1600">
              <a:latin typeface="Constantia"/>
              <a:cs typeface="Constantia"/>
            </a:endParaRPr>
          </a:p>
          <a:p>
            <a:pPr marL="182880" indent="-170815">
              <a:lnSpc>
                <a:spcPts val="1835"/>
              </a:lnSpc>
              <a:spcBef>
                <a:spcPts val="120"/>
              </a:spcBef>
              <a:buChar char="•"/>
              <a:tabLst>
                <a:tab pos="183515" algn="l"/>
              </a:tabLst>
            </a:pPr>
            <a:r>
              <a:rPr dirty="0" sz="1600" spc="-5">
                <a:latin typeface="Constantia"/>
                <a:cs typeface="Constantia"/>
              </a:rPr>
              <a:t>распределение</a:t>
            </a:r>
            <a:r>
              <a:rPr dirty="0" sz="1600" spc="-120">
                <a:latin typeface="Constantia"/>
                <a:cs typeface="Constantia"/>
              </a:rPr>
              <a:t> </a:t>
            </a:r>
            <a:r>
              <a:rPr dirty="0" sz="1600" spc="-5">
                <a:latin typeface="Constantia"/>
                <a:cs typeface="Constantia"/>
              </a:rPr>
              <a:t>обязанностей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внутри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УС,</a:t>
            </a:r>
            <a:endParaRPr sz="1600">
              <a:latin typeface="Constantia"/>
              <a:cs typeface="Constantia"/>
            </a:endParaRPr>
          </a:p>
          <a:p>
            <a:pPr marL="182880">
              <a:lnSpc>
                <a:spcPts val="1764"/>
              </a:lnSpc>
            </a:pPr>
            <a:r>
              <a:rPr dirty="0" sz="1600" spc="-25">
                <a:latin typeface="Constantia"/>
                <a:cs typeface="Constantia"/>
              </a:rPr>
              <a:t>с</a:t>
            </a:r>
            <a:r>
              <a:rPr dirty="0" sz="1600" spc="-25">
                <a:latin typeface="Constantia"/>
                <a:cs typeface="Constantia"/>
              </a:rPr>
              <a:t>о</a:t>
            </a:r>
            <a:r>
              <a:rPr dirty="0" sz="1600" spc="-15">
                <a:latin typeface="Constantia"/>
                <a:cs typeface="Constantia"/>
              </a:rPr>
              <a:t>з</a:t>
            </a:r>
            <a:r>
              <a:rPr dirty="0" sz="1600" spc="10">
                <a:latin typeface="Constantia"/>
                <a:cs typeface="Constantia"/>
              </a:rPr>
              <a:t>д</a:t>
            </a:r>
            <a:r>
              <a:rPr dirty="0" sz="1600">
                <a:latin typeface="Constantia"/>
                <a:cs typeface="Constantia"/>
              </a:rPr>
              <a:t>ан</a:t>
            </a:r>
            <a:r>
              <a:rPr dirty="0" sz="1600" spc="10">
                <a:latin typeface="Constantia"/>
                <a:cs typeface="Constantia"/>
              </a:rPr>
              <a:t>и</a:t>
            </a:r>
            <a:r>
              <a:rPr dirty="0" sz="1600" spc="5">
                <a:latin typeface="Constantia"/>
                <a:cs typeface="Constantia"/>
              </a:rPr>
              <a:t>е</a:t>
            </a:r>
            <a:r>
              <a:rPr dirty="0" sz="1600" spc="-120">
                <a:latin typeface="Constantia"/>
                <a:cs typeface="Constantia"/>
              </a:rPr>
              <a:t> </a:t>
            </a:r>
            <a:r>
              <a:rPr dirty="0" sz="1600" spc="-60">
                <a:latin typeface="Constantia"/>
                <a:cs typeface="Constantia"/>
              </a:rPr>
              <a:t>к</a:t>
            </a:r>
            <a:r>
              <a:rPr dirty="0" sz="1600" spc="-5">
                <a:latin typeface="Constantia"/>
                <a:cs typeface="Constantia"/>
              </a:rPr>
              <a:t>ом</a:t>
            </a:r>
            <a:r>
              <a:rPr dirty="0" sz="1600" spc="5">
                <a:latin typeface="Constantia"/>
                <a:cs typeface="Constantia"/>
              </a:rPr>
              <a:t>и</a:t>
            </a:r>
            <a:r>
              <a:rPr dirty="0" sz="1600" spc="-25">
                <a:latin typeface="Constantia"/>
                <a:cs typeface="Constantia"/>
              </a:rPr>
              <a:t>с</a:t>
            </a:r>
            <a:r>
              <a:rPr dirty="0" sz="1600" spc="-5">
                <a:latin typeface="Constantia"/>
                <a:cs typeface="Constantia"/>
              </a:rPr>
              <a:t>с</a:t>
            </a:r>
            <a:r>
              <a:rPr dirty="0" sz="1600" spc="10">
                <a:latin typeface="Constantia"/>
                <a:cs typeface="Constantia"/>
              </a:rPr>
              <a:t>и</a:t>
            </a:r>
            <a:r>
              <a:rPr dirty="0" sz="1600">
                <a:latin typeface="Constantia"/>
                <a:cs typeface="Constantia"/>
              </a:rPr>
              <a:t>й,</a:t>
            </a:r>
            <a:r>
              <a:rPr dirty="0" sz="1600" spc="-95">
                <a:latin typeface="Constantia"/>
                <a:cs typeface="Constantia"/>
              </a:rPr>
              <a:t> </a:t>
            </a:r>
            <a:r>
              <a:rPr dirty="0" sz="1600" spc="-5">
                <a:latin typeface="Constantia"/>
                <a:cs typeface="Constantia"/>
              </a:rPr>
              <a:t>о</a:t>
            </a:r>
            <a:r>
              <a:rPr dirty="0" sz="1600" spc="5">
                <a:latin typeface="Constantia"/>
                <a:cs typeface="Constantia"/>
              </a:rPr>
              <a:t>п</a:t>
            </a:r>
            <a:r>
              <a:rPr dirty="0" sz="1600" spc="-10">
                <a:latin typeface="Constantia"/>
                <a:cs typeface="Constantia"/>
              </a:rPr>
              <a:t>р</a:t>
            </a:r>
            <a:r>
              <a:rPr dirty="0" sz="1600" spc="5">
                <a:latin typeface="Constantia"/>
                <a:cs typeface="Constantia"/>
              </a:rPr>
              <a:t>е</a:t>
            </a:r>
            <a:r>
              <a:rPr dirty="0" sz="1600" spc="-15">
                <a:latin typeface="Constantia"/>
                <a:cs typeface="Constantia"/>
              </a:rPr>
              <a:t>д</a:t>
            </a:r>
            <a:r>
              <a:rPr dirty="0" sz="1600" spc="-25">
                <a:latin typeface="Constantia"/>
                <a:cs typeface="Constantia"/>
              </a:rPr>
              <a:t>е</a:t>
            </a:r>
            <a:r>
              <a:rPr dirty="0" sz="1600" spc="-5">
                <a:latin typeface="Constantia"/>
                <a:cs typeface="Constantia"/>
              </a:rPr>
              <a:t>л</a:t>
            </a:r>
            <a:r>
              <a:rPr dirty="0" sz="1600" spc="5">
                <a:latin typeface="Constantia"/>
                <a:cs typeface="Constantia"/>
              </a:rPr>
              <a:t>ение</a:t>
            </a:r>
            <a:endParaRPr sz="1600">
              <a:latin typeface="Constantia"/>
              <a:cs typeface="Constantia"/>
            </a:endParaRPr>
          </a:p>
          <a:p>
            <a:pPr marL="182880">
              <a:lnSpc>
                <a:spcPts val="1850"/>
              </a:lnSpc>
            </a:pPr>
            <a:r>
              <a:rPr dirty="0" sz="1600" spc="-10">
                <a:latin typeface="Constantia"/>
                <a:cs typeface="Constantia"/>
              </a:rPr>
              <a:t>полномочий</a:t>
            </a:r>
            <a:endParaRPr sz="1600">
              <a:latin typeface="Constantia"/>
              <a:cs typeface="Constantia"/>
            </a:endParaRPr>
          </a:p>
          <a:p>
            <a:pPr marL="182880" indent="-170815">
              <a:lnSpc>
                <a:spcPts val="1835"/>
              </a:lnSpc>
              <a:spcBef>
                <a:spcPts val="120"/>
              </a:spcBef>
              <a:buChar char="•"/>
              <a:tabLst>
                <a:tab pos="183515" algn="l"/>
              </a:tabLst>
            </a:pPr>
            <a:r>
              <a:rPr dirty="0" sz="1600" spc="-60">
                <a:latin typeface="Constantia"/>
                <a:cs typeface="Constantia"/>
              </a:rPr>
              <a:t>к</a:t>
            </a:r>
            <a:r>
              <a:rPr dirty="0" sz="1600" spc="-5">
                <a:latin typeface="Constantia"/>
                <a:cs typeface="Constantia"/>
              </a:rPr>
              <a:t>о</a:t>
            </a:r>
            <a:r>
              <a:rPr dirty="0" sz="1600">
                <a:latin typeface="Constantia"/>
                <a:cs typeface="Constantia"/>
              </a:rPr>
              <a:t>н</a:t>
            </a:r>
            <a:r>
              <a:rPr dirty="0" sz="1600" spc="25">
                <a:latin typeface="Constantia"/>
                <a:cs typeface="Constantia"/>
              </a:rPr>
              <a:t>с</a:t>
            </a:r>
            <a:r>
              <a:rPr dirty="0" sz="1600" spc="-125">
                <a:latin typeface="Constantia"/>
                <a:cs typeface="Constantia"/>
              </a:rPr>
              <a:t>у</a:t>
            </a:r>
            <a:r>
              <a:rPr dirty="0" sz="1600" spc="-5">
                <a:latin typeface="Constantia"/>
                <a:cs typeface="Constantia"/>
              </a:rPr>
              <a:t>л</a:t>
            </a:r>
            <a:r>
              <a:rPr dirty="0" sz="1600" spc="-75">
                <a:latin typeface="Constantia"/>
                <a:cs typeface="Constantia"/>
              </a:rPr>
              <a:t>ь</a:t>
            </a:r>
            <a:r>
              <a:rPr dirty="0" sz="1600" spc="-30">
                <a:latin typeface="Constantia"/>
                <a:cs typeface="Constantia"/>
              </a:rPr>
              <a:t>т</a:t>
            </a:r>
            <a:r>
              <a:rPr dirty="0" sz="1600">
                <a:latin typeface="Constantia"/>
                <a:cs typeface="Constantia"/>
              </a:rPr>
              <a:t>а</a:t>
            </a:r>
            <a:r>
              <a:rPr dirty="0" sz="1600" spc="-5">
                <a:latin typeface="Constantia"/>
                <a:cs typeface="Constantia"/>
              </a:rPr>
              <a:t>ц</a:t>
            </a:r>
            <a:r>
              <a:rPr dirty="0" sz="1600" spc="5">
                <a:latin typeface="Constantia"/>
                <a:cs typeface="Constantia"/>
              </a:rPr>
              <a:t>ии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с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35">
                <a:latin typeface="Constantia"/>
                <a:cs typeface="Constantia"/>
              </a:rPr>
              <a:t>р</a:t>
            </a:r>
            <a:r>
              <a:rPr dirty="0" sz="1600" spc="-5">
                <a:latin typeface="Constantia"/>
                <a:cs typeface="Constantia"/>
              </a:rPr>
              <a:t>у</a:t>
            </a:r>
            <a:r>
              <a:rPr dirty="0" sz="1600" spc="-60">
                <a:latin typeface="Constantia"/>
                <a:cs typeface="Constantia"/>
              </a:rPr>
              <a:t>к</a:t>
            </a:r>
            <a:r>
              <a:rPr dirty="0" sz="1600" spc="-5">
                <a:latin typeface="Constantia"/>
                <a:cs typeface="Constantia"/>
              </a:rPr>
              <a:t>о</a:t>
            </a:r>
            <a:r>
              <a:rPr dirty="0" sz="1600">
                <a:latin typeface="Constantia"/>
                <a:cs typeface="Constantia"/>
              </a:rPr>
              <a:t>в</a:t>
            </a:r>
            <a:r>
              <a:rPr dirty="0" sz="1600" spc="-50">
                <a:latin typeface="Constantia"/>
                <a:cs typeface="Constantia"/>
              </a:rPr>
              <a:t>о</a:t>
            </a:r>
            <a:r>
              <a:rPr dirty="0" sz="1600" spc="-10">
                <a:latin typeface="Constantia"/>
                <a:cs typeface="Constantia"/>
              </a:rPr>
              <a:t>д</a:t>
            </a:r>
            <a:r>
              <a:rPr dirty="0" sz="1600" spc="-5">
                <a:latin typeface="Constantia"/>
                <a:cs typeface="Constantia"/>
              </a:rPr>
              <a:t>с</a:t>
            </a:r>
            <a:r>
              <a:rPr dirty="0" sz="1600" spc="-5">
                <a:latin typeface="Constantia"/>
                <a:cs typeface="Constantia"/>
              </a:rPr>
              <a:t>т</a:t>
            </a:r>
            <a:r>
              <a:rPr dirty="0" sz="1600">
                <a:latin typeface="Constantia"/>
                <a:cs typeface="Constantia"/>
              </a:rPr>
              <a:t>в</a:t>
            </a:r>
            <a:r>
              <a:rPr dirty="0" sz="1600" spc="-5">
                <a:latin typeface="Constantia"/>
                <a:cs typeface="Constantia"/>
              </a:rPr>
              <a:t>о</a:t>
            </a:r>
            <a:r>
              <a:rPr dirty="0" sz="1600" spc="5">
                <a:latin typeface="Constantia"/>
                <a:cs typeface="Constantia"/>
              </a:rPr>
              <a:t>м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 spc="-5">
                <a:latin typeface="Constantia"/>
                <a:cs typeface="Constantia"/>
              </a:rPr>
              <a:t>ш</a:t>
            </a:r>
            <a:r>
              <a:rPr dirty="0" sz="1600" spc="-60">
                <a:latin typeface="Constantia"/>
                <a:cs typeface="Constantia"/>
              </a:rPr>
              <a:t>к</a:t>
            </a:r>
            <a:r>
              <a:rPr dirty="0" sz="1600" spc="-75">
                <a:latin typeface="Constantia"/>
                <a:cs typeface="Constantia"/>
              </a:rPr>
              <a:t>о</a:t>
            </a:r>
            <a:r>
              <a:rPr dirty="0" sz="1600" spc="-5">
                <a:latin typeface="Constantia"/>
                <a:cs typeface="Constantia"/>
              </a:rPr>
              <a:t>лы</a:t>
            </a:r>
            <a:r>
              <a:rPr dirty="0" sz="1600">
                <a:latin typeface="Constantia"/>
                <a:cs typeface="Constantia"/>
              </a:rPr>
              <a:t>,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с</a:t>
            </a:r>
            <a:endParaRPr sz="1600">
              <a:latin typeface="Constantia"/>
              <a:cs typeface="Constantia"/>
            </a:endParaRPr>
          </a:p>
          <a:p>
            <a:pPr marL="182880">
              <a:lnSpc>
                <a:spcPts val="1835"/>
              </a:lnSpc>
            </a:pPr>
            <a:r>
              <a:rPr dirty="0" sz="1600" spc="-5">
                <a:latin typeface="Constantia"/>
                <a:cs typeface="Constantia"/>
              </a:rPr>
              <a:t>опытными</a:t>
            </a:r>
            <a:r>
              <a:rPr dirty="0" sz="1600" spc="-75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коллегами</a:t>
            </a:r>
            <a:endParaRPr sz="1600">
              <a:latin typeface="Constantia"/>
              <a:cs typeface="Constantia"/>
            </a:endParaRPr>
          </a:p>
          <a:p>
            <a:pPr marL="182880" indent="-170815">
              <a:lnSpc>
                <a:spcPct val="100000"/>
              </a:lnSpc>
              <a:spcBef>
                <a:spcPts val="145"/>
              </a:spcBef>
              <a:buChar char="•"/>
              <a:tabLst>
                <a:tab pos="183515" algn="l"/>
              </a:tabLst>
            </a:pPr>
            <a:r>
              <a:rPr dirty="0" sz="1600" spc="5">
                <a:latin typeface="Constantia"/>
                <a:cs typeface="Constantia"/>
              </a:rPr>
              <a:t>и</a:t>
            </a:r>
            <a:r>
              <a:rPr dirty="0" sz="1600" spc="10">
                <a:latin typeface="Constantia"/>
                <a:cs typeface="Constantia"/>
              </a:rPr>
              <a:t>з</a:t>
            </a:r>
            <a:r>
              <a:rPr dirty="0" sz="1600" spc="-10">
                <a:latin typeface="Constantia"/>
                <a:cs typeface="Constantia"/>
              </a:rPr>
              <a:t>у</a:t>
            </a:r>
            <a:r>
              <a:rPr dirty="0" sz="1600">
                <a:latin typeface="Constantia"/>
                <a:cs typeface="Constantia"/>
              </a:rPr>
              <a:t>чен</a:t>
            </a:r>
            <a:r>
              <a:rPr dirty="0" sz="1600" spc="5">
                <a:latin typeface="Constantia"/>
                <a:cs typeface="Constantia"/>
              </a:rPr>
              <a:t>и</a:t>
            </a:r>
            <a:r>
              <a:rPr dirty="0" sz="1600">
                <a:latin typeface="Constantia"/>
                <a:cs typeface="Constantia"/>
              </a:rPr>
              <a:t>е</a:t>
            </a:r>
            <a:r>
              <a:rPr dirty="0" sz="1600" spc="-14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о</a:t>
            </a:r>
            <a:r>
              <a:rPr dirty="0" sz="1600" spc="5">
                <a:latin typeface="Constantia"/>
                <a:cs typeface="Constantia"/>
              </a:rPr>
              <a:t>пы</a:t>
            </a:r>
            <a:r>
              <a:rPr dirty="0" sz="1600" spc="-35">
                <a:latin typeface="Constantia"/>
                <a:cs typeface="Constantia"/>
              </a:rPr>
              <a:t>т</a:t>
            </a:r>
            <a:r>
              <a:rPr dirty="0" sz="1600">
                <a:latin typeface="Constantia"/>
                <a:cs typeface="Constantia"/>
              </a:rPr>
              <a:t>а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15">
                <a:latin typeface="Constantia"/>
                <a:cs typeface="Constantia"/>
              </a:rPr>
              <a:t>р</a:t>
            </a:r>
            <a:r>
              <a:rPr dirty="0" sz="1600" spc="-30">
                <a:latin typeface="Constantia"/>
                <a:cs typeface="Constantia"/>
              </a:rPr>
              <a:t>а</a:t>
            </a:r>
            <a:r>
              <a:rPr dirty="0" sz="1600">
                <a:latin typeface="Constantia"/>
                <a:cs typeface="Constantia"/>
              </a:rPr>
              <a:t>б</a:t>
            </a:r>
            <a:r>
              <a:rPr dirty="0" sz="1600" spc="-10">
                <a:latin typeface="Constantia"/>
                <a:cs typeface="Constantia"/>
              </a:rPr>
              <a:t>от</a:t>
            </a:r>
            <a:r>
              <a:rPr dirty="0" sz="1600" spc="5">
                <a:latin typeface="Constantia"/>
                <a:cs typeface="Constantia"/>
              </a:rPr>
              <a:t>ы</a:t>
            </a:r>
            <a:r>
              <a:rPr dirty="0" sz="1600" spc="-75">
                <a:latin typeface="Constantia"/>
                <a:cs typeface="Constantia"/>
              </a:rPr>
              <a:t> </a:t>
            </a:r>
            <a:r>
              <a:rPr dirty="0" sz="1600" spc="5">
                <a:latin typeface="Constantia"/>
                <a:cs typeface="Constantia"/>
              </a:rPr>
              <a:t>д</a:t>
            </a:r>
            <a:r>
              <a:rPr dirty="0" sz="1600" spc="-40">
                <a:latin typeface="Constantia"/>
                <a:cs typeface="Constantia"/>
              </a:rPr>
              <a:t>р</a:t>
            </a:r>
            <a:r>
              <a:rPr dirty="0" sz="1600" spc="-10">
                <a:latin typeface="Constantia"/>
                <a:cs typeface="Constantia"/>
              </a:rPr>
              <a:t>у</a:t>
            </a:r>
            <a:r>
              <a:rPr dirty="0" sz="1600" spc="5">
                <a:latin typeface="Constantia"/>
                <a:cs typeface="Constantia"/>
              </a:rPr>
              <a:t>ги</a:t>
            </a:r>
            <a:r>
              <a:rPr dirty="0" sz="1600">
                <a:latin typeface="Constantia"/>
                <a:cs typeface="Constantia"/>
              </a:rPr>
              <a:t>х</a:t>
            </a:r>
            <a:r>
              <a:rPr dirty="0" sz="1600" spc="-95">
                <a:latin typeface="Constantia"/>
                <a:cs typeface="Constantia"/>
              </a:rPr>
              <a:t> </a:t>
            </a:r>
            <a:r>
              <a:rPr dirty="0" sz="1600" spc="-80">
                <a:latin typeface="Constantia"/>
                <a:cs typeface="Constantia"/>
              </a:rPr>
              <a:t>У</a:t>
            </a:r>
            <a:r>
              <a:rPr dirty="0" sz="1600" spc="5">
                <a:latin typeface="Constantia"/>
                <a:cs typeface="Constantia"/>
              </a:rPr>
              <a:t>С</a:t>
            </a:r>
            <a:endParaRPr sz="1600">
              <a:latin typeface="Constantia"/>
              <a:cs typeface="Constant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39495" y="4209250"/>
            <a:ext cx="2711450" cy="1964689"/>
            <a:chOff x="539495" y="4209250"/>
            <a:chExt cx="2711450" cy="1964689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9495" y="4209250"/>
              <a:ext cx="2711069" cy="196430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2375" y="4446981"/>
              <a:ext cx="2470277" cy="102544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69847" y="4946904"/>
              <a:ext cx="1674622" cy="1025448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998626" y="4566666"/>
            <a:ext cx="1788160" cy="107442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360045" marR="5080" indent="-347980">
              <a:lnSpc>
                <a:spcPts val="3940"/>
              </a:lnSpc>
              <a:spcBef>
                <a:spcPts val="545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dirty="0" sz="3600" spc="15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иж</a:t>
            </a:r>
            <a:r>
              <a:rPr dirty="0" sz="3600" spc="-15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ие  </a:t>
            </a:r>
            <a:r>
              <a:rPr dirty="0" sz="3600" spc="-25">
                <a:solidFill>
                  <a:srgbClr val="FFFFFF"/>
                </a:solidFill>
                <a:latin typeface="Calibri"/>
                <a:cs typeface="Calibri"/>
              </a:rPr>
              <a:t>цели: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804" y="1033652"/>
            <a:ext cx="6353175" cy="78676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0" spc="-30"/>
              <a:t>Управляющий</a:t>
            </a:r>
            <a:r>
              <a:rPr dirty="0" sz="5000" spc="10"/>
              <a:t> </a:t>
            </a:r>
            <a:r>
              <a:rPr dirty="0" sz="5000" spc="-5"/>
              <a:t>совет</a:t>
            </a:r>
            <a:r>
              <a:rPr dirty="0" sz="5000" spc="-15"/>
              <a:t> </a:t>
            </a:r>
            <a:r>
              <a:rPr dirty="0" sz="5000" spc="-40"/>
              <a:t>ОУ</a:t>
            </a:r>
            <a:endParaRPr sz="5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5720">
              <a:lnSpc>
                <a:spcPts val="2965"/>
              </a:lnSpc>
              <a:spcBef>
                <a:spcPts val="95"/>
              </a:spcBef>
            </a:pPr>
            <a:r>
              <a:rPr dirty="0" spc="-20"/>
              <a:t>Это</a:t>
            </a:r>
            <a:r>
              <a:rPr dirty="0" spc="-90"/>
              <a:t> </a:t>
            </a:r>
            <a:r>
              <a:rPr dirty="0" spc="-25"/>
              <a:t>коллегиальный орган</a:t>
            </a:r>
            <a:r>
              <a:rPr dirty="0" spc="-60"/>
              <a:t> </a:t>
            </a:r>
            <a:r>
              <a:rPr dirty="0" spc="-20"/>
              <a:t>государственно-</a:t>
            </a:r>
          </a:p>
          <a:p>
            <a:pPr marL="45720">
              <a:lnSpc>
                <a:spcPts val="2810"/>
              </a:lnSpc>
              <a:tabLst>
                <a:tab pos="2498725" algn="l"/>
                <a:tab pos="5078730" algn="l"/>
              </a:tabLst>
            </a:pPr>
            <a:r>
              <a:rPr dirty="0" spc="-20"/>
              <a:t>общественного	</a:t>
            </a:r>
            <a:r>
              <a:rPr dirty="0" spc="-15"/>
              <a:t>управления</a:t>
            </a:r>
            <a:r>
              <a:rPr dirty="0" spc="-5"/>
              <a:t> </a:t>
            </a:r>
            <a:r>
              <a:rPr dirty="0" spc="-145"/>
              <a:t>ОУ,	</a:t>
            </a:r>
            <a:r>
              <a:rPr dirty="0" spc="-25"/>
              <a:t>состоящий</a:t>
            </a:r>
            <a:r>
              <a:rPr dirty="0" spc="-65"/>
              <a:t> </a:t>
            </a:r>
            <a:r>
              <a:rPr dirty="0" spc="-5"/>
              <a:t>из</a:t>
            </a:r>
          </a:p>
          <a:p>
            <a:pPr marL="45720" marR="5080">
              <a:lnSpc>
                <a:spcPct val="90000"/>
              </a:lnSpc>
              <a:spcBef>
                <a:spcPts val="155"/>
              </a:spcBef>
              <a:tabLst>
                <a:tab pos="402590" algn="l"/>
                <a:tab pos="1950085" algn="l"/>
                <a:tab pos="5892165" algn="l"/>
                <a:tab pos="6249035" algn="l"/>
              </a:tabLst>
            </a:pPr>
            <a:r>
              <a:rPr dirty="0" spc="-10"/>
              <a:t>избранных</a:t>
            </a:r>
            <a:r>
              <a:rPr dirty="0" spc="-35"/>
              <a:t> </a:t>
            </a:r>
            <a:r>
              <a:rPr dirty="0" spc="-5"/>
              <a:t>и</a:t>
            </a:r>
            <a:r>
              <a:rPr dirty="0" spc="-55"/>
              <a:t> </a:t>
            </a:r>
            <a:r>
              <a:rPr dirty="0" spc="-15"/>
              <a:t>кооптированных</a:t>
            </a:r>
            <a:r>
              <a:rPr dirty="0" spc="-30"/>
              <a:t> </a:t>
            </a:r>
            <a:r>
              <a:rPr dirty="0" spc="-15"/>
              <a:t>членов	</a:t>
            </a:r>
            <a:r>
              <a:rPr dirty="0" spc="-5"/>
              <a:t>и	имеющий </a:t>
            </a:r>
            <a:r>
              <a:rPr dirty="0"/>
              <a:t> </a:t>
            </a:r>
            <a:r>
              <a:rPr dirty="0" spc="-15"/>
              <a:t>управленческие</a:t>
            </a:r>
            <a:r>
              <a:rPr dirty="0" spc="-5"/>
              <a:t> </a:t>
            </a:r>
            <a:r>
              <a:rPr dirty="0" spc="-15"/>
              <a:t>(властные)</a:t>
            </a:r>
            <a:r>
              <a:rPr dirty="0" spc="20"/>
              <a:t> </a:t>
            </a:r>
            <a:r>
              <a:rPr dirty="0" spc="-30"/>
              <a:t>полномочия</a:t>
            </a:r>
            <a:r>
              <a:rPr dirty="0" spc="-5"/>
              <a:t> по </a:t>
            </a:r>
            <a:r>
              <a:rPr dirty="0"/>
              <a:t> </a:t>
            </a:r>
            <a:r>
              <a:rPr dirty="0" spc="-10"/>
              <a:t>решению</a:t>
            </a:r>
            <a:r>
              <a:rPr dirty="0" spc="-55"/>
              <a:t> </a:t>
            </a:r>
            <a:r>
              <a:rPr dirty="0" spc="-25"/>
              <a:t>ряда</a:t>
            </a:r>
            <a:r>
              <a:rPr dirty="0" spc="-65"/>
              <a:t> </a:t>
            </a:r>
            <a:r>
              <a:rPr dirty="0" spc="-10"/>
              <a:t>важных</a:t>
            </a:r>
            <a:r>
              <a:rPr dirty="0" spc="-40"/>
              <a:t> </a:t>
            </a:r>
            <a:r>
              <a:rPr dirty="0" spc="-20"/>
              <a:t>вопросов</a:t>
            </a:r>
            <a:r>
              <a:rPr dirty="0" spc="-10"/>
              <a:t> </a:t>
            </a:r>
            <a:r>
              <a:rPr dirty="0" spc="-15"/>
              <a:t>функционирования </a:t>
            </a:r>
            <a:r>
              <a:rPr dirty="0" spc="-635"/>
              <a:t> </a:t>
            </a:r>
            <a:r>
              <a:rPr dirty="0" spc="-5"/>
              <a:t>и	</a:t>
            </a:r>
            <a:r>
              <a:rPr dirty="0" spc="-10"/>
              <a:t>развития	</a:t>
            </a:r>
            <a:r>
              <a:rPr dirty="0" spc="-55"/>
              <a:t>ОУ</a:t>
            </a:r>
          </a:p>
          <a:p>
            <a:pPr marL="33020">
              <a:lnSpc>
                <a:spcPct val="100000"/>
              </a:lnSpc>
              <a:spcBef>
                <a:spcPts val="35"/>
              </a:spcBef>
            </a:pPr>
            <a:endParaRPr sz="2850"/>
          </a:p>
          <a:p>
            <a:pPr marL="45720" marR="1503045">
              <a:lnSpc>
                <a:spcPts val="3030"/>
              </a:lnSpc>
              <a:tabLst>
                <a:tab pos="1840230" algn="l"/>
                <a:tab pos="4053840" algn="l"/>
              </a:tabLst>
            </a:pPr>
            <a:r>
              <a:rPr dirty="0" sz="2800" spc="-10" i="1">
                <a:latin typeface="Constantia"/>
                <a:cs typeface="Constantia"/>
              </a:rPr>
              <a:t>При</a:t>
            </a:r>
            <a:r>
              <a:rPr dirty="0" sz="2800" spc="5" i="1">
                <a:latin typeface="Constantia"/>
                <a:cs typeface="Constantia"/>
              </a:rPr>
              <a:t> этом</a:t>
            </a:r>
            <a:r>
              <a:rPr dirty="0" sz="2800" spc="-45" i="1">
                <a:latin typeface="Constantia"/>
                <a:cs typeface="Constantia"/>
              </a:rPr>
              <a:t> </a:t>
            </a:r>
            <a:r>
              <a:rPr dirty="0" sz="2800" i="1">
                <a:latin typeface="Constantia"/>
                <a:cs typeface="Constantia"/>
              </a:rPr>
              <a:t>оперативное	управление</a:t>
            </a:r>
            <a:r>
              <a:rPr dirty="0" sz="2800" spc="-80" i="1">
                <a:latin typeface="Constantia"/>
                <a:cs typeface="Constantia"/>
              </a:rPr>
              <a:t> </a:t>
            </a:r>
            <a:r>
              <a:rPr dirty="0" sz="2800" spc="-70" i="1">
                <a:latin typeface="Constantia"/>
                <a:cs typeface="Constantia"/>
              </a:rPr>
              <a:t>ОУ </a:t>
            </a:r>
            <a:r>
              <a:rPr dirty="0" sz="2800" spc="-645" i="1">
                <a:latin typeface="Constantia"/>
                <a:cs typeface="Constantia"/>
              </a:rPr>
              <a:t> </a:t>
            </a:r>
            <a:r>
              <a:rPr dirty="0" sz="2800" spc="-5" i="1">
                <a:latin typeface="Constantia"/>
                <a:cs typeface="Constantia"/>
              </a:rPr>
              <a:t>остаётся	</a:t>
            </a:r>
            <a:r>
              <a:rPr dirty="0" sz="2800" i="1">
                <a:latin typeface="Constantia"/>
                <a:cs typeface="Constantia"/>
              </a:rPr>
              <a:t>в</a:t>
            </a:r>
            <a:r>
              <a:rPr dirty="0" sz="2800" spc="-5" i="1">
                <a:latin typeface="Constantia"/>
                <a:cs typeface="Constantia"/>
              </a:rPr>
              <a:t> </a:t>
            </a:r>
            <a:r>
              <a:rPr dirty="0" sz="2800" spc="-15" i="1">
                <a:latin typeface="Constantia"/>
                <a:cs typeface="Constantia"/>
              </a:rPr>
              <a:t>руках</a:t>
            </a:r>
            <a:r>
              <a:rPr dirty="0" sz="2800" spc="-20" i="1">
                <a:latin typeface="Constantia"/>
                <a:cs typeface="Constantia"/>
              </a:rPr>
              <a:t> </a:t>
            </a:r>
            <a:r>
              <a:rPr dirty="0" sz="2800" spc="-5" i="1">
                <a:latin typeface="Constantia"/>
                <a:cs typeface="Constantia"/>
              </a:rPr>
              <a:t>директора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9431" y="405384"/>
            <a:ext cx="8354568" cy="128447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7427" y="542366"/>
            <a:ext cx="7758430" cy="72834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152390" algn="l"/>
              </a:tabLst>
            </a:pPr>
            <a:r>
              <a:rPr dirty="0" sz="4600" spc="-15">
                <a:solidFill>
                  <a:srgbClr val="008BC9"/>
                </a:solidFill>
              </a:rPr>
              <a:t>Управляющий</a:t>
            </a:r>
            <a:r>
              <a:rPr dirty="0" sz="4600" spc="-40">
                <a:solidFill>
                  <a:srgbClr val="008BC9"/>
                </a:solidFill>
              </a:rPr>
              <a:t> </a:t>
            </a:r>
            <a:r>
              <a:rPr dirty="0" sz="4600">
                <a:solidFill>
                  <a:srgbClr val="008BC9"/>
                </a:solidFill>
              </a:rPr>
              <a:t>совет	</a:t>
            </a:r>
            <a:r>
              <a:rPr dirty="0" sz="4600" spc="-15">
                <a:solidFill>
                  <a:srgbClr val="008BC9"/>
                </a:solidFill>
              </a:rPr>
              <a:t>создаётся:</a:t>
            </a:r>
            <a:endParaRPr sz="4600"/>
          </a:p>
        </p:txBody>
      </p:sp>
      <p:grpSp>
        <p:nvGrpSpPr>
          <p:cNvPr id="4" name="object 4"/>
          <p:cNvGrpSpPr/>
          <p:nvPr/>
        </p:nvGrpSpPr>
        <p:grpSpPr>
          <a:xfrm>
            <a:off x="451104" y="1566672"/>
            <a:ext cx="8350250" cy="4979035"/>
            <a:chOff x="451104" y="1566672"/>
            <a:chExt cx="8350250" cy="497903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104" y="3005327"/>
              <a:ext cx="8313420" cy="15697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6863" y="1566672"/>
              <a:ext cx="6411341" cy="171132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7927" y="1597113"/>
              <a:ext cx="6100318" cy="79988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7927" y="1987257"/>
              <a:ext cx="3686429" cy="79988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7927" y="2377401"/>
              <a:ext cx="5274310" cy="79988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1104" y="4297679"/>
              <a:ext cx="8313420" cy="1600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16863" y="3011424"/>
              <a:ext cx="7145909" cy="170218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32687" y="3035769"/>
              <a:ext cx="6014973" cy="79988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2687" y="3425913"/>
              <a:ext cx="5792596" cy="79988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32687" y="3816057"/>
              <a:ext cx="4686046" cy="79988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1104" y="6272783"/>
              <a:ext cx="8313420" cy="16002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04672" y="4440885"/>
              <a:ext cx="7996301" cy="210451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54023" y="4474425"/>
              <a:ext cx="7356221" cy="79988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54023" y="4864607"/>
              <a:ext cx="7703566" cy="79988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54023" y="5254751"/>
              <a:ext cx="5710174" cy="79988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54023" y="5644895"/>
              <a:ext cx="6463030" cy="799884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1147368" y="1685289"/>
            <a:ext cx="7199630" cy="450342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26670" marR="1621790">
              <a:lnSpc>
                <a:spcPts val="3070"/>
              </a:lnSpc>
              <a:spcBef>
                <a:spcPts val="450"/>
              </a:spcBef>
            </a:pPr>
            <a:r>
              <a:rPr dirty="0" sz="2800" spc="-15" i="1">
                <a:solidFill>
                  <a:srgbClr val="FFFFFF"/>
                </a:solidFill>
                <a:latin typeface="Constantia"/>
                <a:cs typeface="Constantia"/>
              </a:rPr>
              <a:t>для 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привлечения дополнительных </a:t>
            </a:r>
            <a:r>
              <a:rPr dirty="0" sz="2800" spc="-650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организационных</a:t>
            </a:r>
            <a:r>
              <a:rPr dirty="0" sz="2800" spc="-25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5" i="1">
                <a:solidFill>
                  <a:srgbClr val="FFFFFF"/>
                </a:solidFill>
                <a:latin typeface="Constantia"/>
                <a:cs typeface="Constantia"/>
              </a:rPr>
              <a:t>и</a:t>
            </a:r>
            <a:endParaRPr sz="2800">
              <a:latin typeface="Constantia"/>
              <a:cs typeface="Constantia"/>
            </a:endParaRPr>
          </a:p>
          <a:p>
            <a:pPr marL="26670">
              <a:lnSpc>
                <a:spcPts val="3025"/>
              </a:lnSpc>
            </a:pP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административных</a:t>
            </a:r>
            <a:r>
              <a:rPr dirty="0" sz="2800" spc="-80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ресурсов</a:t>
            </a:r>
            <a:endParaRPr sz="2800">
              <a:latin typeface="Constantia"/>
              <a:cs typeface="Constantia"/>
            </a:endParaRPr>
          </a:p>
          <a:p>
            <a:pPr marL="12700" marR="1717039">
              <a:lnSpc>
                <a:spcPct val="91500"/>
              </a:lnSpc>
              <a:spcBef>
                <a:spcPts val="2105"/>
              </a:spcBef>
            </a:pPr>
            <a:r>
              <a:rPr dirty="0" sz="2800" spc="-15" i="1">
                <a:solidFill>
                  <a:srgbClr val="FFFFFF"/>
                </a:solidFill>
                <a:latin typeface="Constantia"/>
                <a:cs typeface="Constantia"/>
              </a:rPr>
              <a:t>для </a:t>
            </a: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более активного 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привлечения </a:t>
            </a:r>
            <a:r>
              <a:rPr dirty="0" sz="2800" spc="-650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общественности </a:t>
            </a:r>
            <a:r>
              <a:rPr dirty="0" sz="2800" spc="5" i="1">
                <a:solidFill>
                  <a:srgbClr val="FFFFFF"/>
                </a:solidFill>
                <a:latin typeface="Constantia"/>
                <a:cs typeface="Constantia"/>
              </a:rPr>
              <a:t>и родителей к </a:t>
            </a:r>
            <a:r>
              <a:rPr dirty="0" sz="2800" spc="10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участию</a:t>
            </a:r>
            <a:r>
              <a:rPr dirty="0" sz="2800" spc="-30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в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управлении</a:t>
            </a:r>
            <a:r>
              <a:rPr dirty="0" sz="2800" spc="-50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70" i="1">
                <a:solidFill>
                  <a:srgbClr val="FFFFFF"/>
                </a:solidFill>
                <a:latin typeface="Constantia"/>
                <a:cs typeface="Constantia"/>
              </a:rPr>
              <a:t>ОУ</a:t>
            </a:r>
            <a:endParaRPr sz="2800">
              <a:latin typeface="Constantia"/>
              <a:cs typeface="Constantia"/>
            </a:endParaRPr>
          </a:p>
          <a:p>
            <a:pPr marL="33655">
              <a:lnSpc>
                <a:spcPts val="3215"/>
              </a:lnSpc>
              <a:spcBef>
                <a:spcPts val="1835"/>
              </a:spcBef>
            </a:pPr>
            <a:r>
              <a:rPr dirty="0" sz="2800" spc="-10" i="1">
                <a:solidFill>
                  <a:srgbClr val="FFFFFF"/>
                </a:solidFill>
                <a:latin typeface="Constantia"/>
                <a:cs typeface="Constantia"/>
              </a:rPr>
              <a:t>для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10" i="1">
                <a:solidFill>
                  <a:srgbClr val="FFFFFF"/>
                </a:solidFill>
                <a:latin typeface="Constantia"/>
                <a:cs typeface="Constantia"/>
              </a:rPr>
              <a:t>поддержки</a:t>
            </a:r>
            <a:r>
              <a:rPr dirty="0" sz="2800" spc="5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педагогических </a:t>
            </a:r>
            <a:r>
              <a:rPr dirty="0" sz="2800" spc="-10" i="1">
                <a:solidFill>
                  <a:srgbClr val="FFFFFF"/>
                </a:solidFill>
                <a:latin typeface="Constantia"/>
                <a:cs typeface="Constantia"/>
              </a:rPr>
              <a:t>инноваций</a:t>
            </a:r>
            <a:endParaRPr sz="2800">
              <a:latin typeface="Constantia"/>
              <a:cs typeface="Constantia"/>
            </a:endParaRPr>
          </a:p>
          <a:p>
            <a:pPr marL="33655" marR="5080">
              <a:lnSpc>
                <a:spcPct val="91500"/>
              </a:lnSpc>
              <a:spcBef>
                <a:spcPts val="145"/>
              </a:spcBef>
            </a:pP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(получения обратной </a:t>
            </a:r>
            <a:r>
              <a:rPr dirty="0" sz="2800" spc="-10" i="1">
                <a:solidFill>
                  <a:srgbClr val="FFFFFF"/>
                </a:solidFill>
                <a:latin typeface="Constantia"/>
                <a:cs typeface="Constantia"/>
              </a:rPr>
              <a:t>связи </a:t>
            </a: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от родителей </a:t>
            </a:r>
            <a:r>
              <a:rPr dirty="0" sz="2800" spc="5" i="1">
                <a:solidFill>
                  <a:srgbClr val="FFFFFF"/>
                </a:solidFill>
                <a:latin typeface="Constantia"/>
                <a:cs typeface="Constantia"/>
              </a:rPr>
              <a:t>и </a:t>
            </a:r>
            <a:r>
              <a:rPr dirty="0" sz="2800" spc="-650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старшеклассников по 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вопросам </a:t>
            </a: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5" i="1">
                <a:solidFill>
                  <a:srgbClr val="FFFFFF"/>
                </a:solidFill>
                <a:latin typeface="Constantia"/>
                <a:cs typeface="Constantia"/>
              </a:rPr>
              <a:t>организации</a:t>
            </a:r>
            <a:r>
              <a:rPr dirty="0" sz="2800" spc="-20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учебного</a:t>
            </a:r>
            <a:r>
              <a:rPr dirty="0" sz="2800" spc="-15" i="1">
                <a:solidFill>
                  <a:srgbClr val="FFFFFF"/>
                </a:solidFill>
                <a:latin typeface="Constantia"/>
                <a:cs typeface="Constantia"/>
              </a:rPr>
              <a:t> процесса</a:t>
            </a:r>
            <a:r>
              <a:rPr dirty="0" sz="2800" spc="55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i="1">
                <a:solidFill>
                  <a:srgbClr val="FFFFFF"/>
                </a:solidFill>
                <a:latin typeface="Constantia"/>
                <a:cs typeface="Constantia"/>
              </a:rPr>
              <a:t>в</a:t>
            </a:r>
            <a:r>
              <a:rPr dirty="0" sz="2800" spc="-15" i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50" i="1">
                <a:solidFill>
                  <a:srgbClr val="FFFFFF"/>
                </a:solidFill>
                <a:latin typeface="Constantia"/>
                <a:cs typeface="Constantia"/>
              </a:rPr>
              <a:t>ОУ)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804" y="1033652"/>
            <a:ext cx="7344409" cy="78676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000" spc="-50"/>
              <a:t>Роль</a:t>
            </a:r>
            <a:r>
              <a:rPr dirty="0" sz="5000" spc="-15"/>
              <a:t> </a:t>
            </a:r>
            <a:r>
              <a:rPr dirty="0" sz="5000" spc="-30"/>
              <a:t>Управляющего</a:t>
            </a:r>
            <a:r>
              <a:rPr dirty="0" sz="5000" spc="-45"/>
              <a:t> </a:t>
            </a:r>
            <a:r>
              <a:rPr dirty="0" sz="5000" spc="-5"/>
              <a:t>совета</a:t>
            </a:r>
            <a:endParaRPr sz="5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9184" y="1862277"/>
            <a:ext cx="2741422" cy="76941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9184" y="2974797"/>
            <a:ext cx="1979422" cy="76941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9184" y="4087317"/>
            <a:ext cx="3183508" cy="76941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9184" y="4925567"/>
            <a:ext cx="3174365" cy="76941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36244" y="1944700"/>
            <a:ext cx="8032750" cy="40601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287020" marR="371475" indent="-274320">
              <a:lnSpc>
                <a:spcPct val="101000"/>
              </a:lnSpc>
              <a:spcBef>
                <a:spcPts val="80"/>
              </a:spcBef>
            </a:pPr>
            <a:r>
              <a:rPr dirty="0" sz="2700" spc="-5" b="1">
                <a:solidFill>
                  <a:srgbClr val="04566E"/>
                </a:solidFill>
                <a:latin typeface="Calibri"/>
                <a:cs typeface="Calibri"/>
              </a:rPr>
              <a:t>Стратегическая </a:t>
            </a:r>
            <a:r>
              <a:rPr dirty="0" sz="1800">
                <a:latin typeface="Constantia"/>
                <a:cs typeface="Constantia"/>
              </a:rPr>
              <a:t>– </a:t>
            </a:r>
            <a:r>
              <a:rPr dirty="0" sz="1800" spc="-5">
                <a:latin typeface="Constantia"/>
                <a:cs typeface="Constantia"/>
              </a:rPr>
              <a:t>разработка </a:t>
            </a:r>
            <a:r>
              <a:rPr dirty="0" sz="1800" spc="-10">
                <a:latin typeface="Constantia"/>
                <a:cs typeface="Constantia"/>
              </a:rPr>
              <a:t>стратегии </a:t>
            </a:r>
            <a:r>
              <a:rPr dirty="0" sz="1800">
                <a:latin typeface="Constantia"/>
                <a:cs typeface="Constantia"/>
              </a:rPr>
              <a:t>развития </a:t>
            </a:r>
            <a:r>
              <a:rPr dirty="0" sz="1800" spc="-105">
                <a:latin typeface="Constantia"/>
                <a:cs typeface="Constantia"/>
              </a:rPr>
              <a:t>ОУ, </a:t>
            </a:r>
            <a:r>
              <a:rPr dirty="0" sz="1800" spc="-5">
                <a:latin typeface="Constantia"/>
                <a:cs typeface="Constantia"/>
              </a:rPr>
              <a:t>определение </a:t>
            </a:r>
            <a:r>
              <a:rPr dirty="0" sz="1800" spc="-44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целей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политики,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наблюдение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за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тем,</a:t>
            </a:r>
            <a:r>
              <a:rPr dirty="0" sz="1800" spc="-20">
                <a:latin typeface="Constantia"/>
                <a:cs typeface="Constantia"/>
              </a:rPr>
              <a:t> насколько</a:t>
            </a:r>
            <a:r>
              <a:rPr dirty="0" sz="1800" spc="-12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выбранная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стратегия </a:t>
            </a:r>
            <a:r>
              <a:rPr dirty="0" sz="1800" spc="-44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обеспечивает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прогресс</a:t>
            </a:r>
            <a:endParaRPr sz="1800">
              <a:latin typeface="Constantia"/>
              <a:cs typeface="Constantia"/>
            </a:endParaRPr>
          </a:p>
          <a:p>
            <a:pPr marL="287020" marR="5080" indent="-274320">
              <a:lnSpc>
                <a:spcPct val="101000"/>
              </a:lnSpc>
              <a:spcBef>
                <a:spcPts val="1110"/>
              </a:spcBef>
            </a:pPr>
            <a:r>
              <a:rPr dirty="0" sz="2700" spc="-25" b="1">
                <a:solidFill>
                  <a:srgbClr val="04566E"/>
                </a:solidFill>
                <a:latin typeface="Calibri"/>
                <a:cs typeface="Calibri"/>
              </a:rPr>
              <a:t>Р</a:t>
            </a:r>
            <a:r>
              <a:rPr dirty="0" sz="2700" b="1">
                <a:solidFill>
                  <a:srgbClr val="04566E"/>
                </a:solidFill>
                <a:latin typeface="Calibri"/>
                <a:cs typeface="Calibri"/>
              </a:rPr>
              <a:t>есу</a:t>
            </a:r>
            <a:r>
              <a:rPr dirty="0" sz="2700" spc="10" b="1">
                <a:solidFill>
                  <a:srgbClr val="04566E"/>
                </a:solidFill>
                <a:latin typeface="Calibri"/>
                <a:cs typeface="Calibri"/>
              </a:rPr>
              <a:t>р</a:t>
            </a:r>
            <a:r>
              <a:rPr dirty="0" sz="2700" b="1">
                <a:solidFill>
                  <a:srgbClr val="04566E"/>
                </a:solidFill>
                <a:latin typeface="Calibri"/>
                <a:cs typeface="Calibri"/>
              </a:rPr>
              <a:t>сна</a:t>
            </a:r>
            <a:r>
              <a:rPr dirty="0" sz="2700" spc="5" b="1">
                <a:solidFill>
                  <a:srgbClr val="04566E"/>
                </a:solidFill>
                <a:latin typeface="Calibri"/>
                <a:cs typeface="Calibri"/>
              </a:rPr>
              <a:t>я</a:t>
            </a:r>
            <a:r>
              <a:rPr dirty="0" sz="2700" spc="-220" b="1">
                <a:solidFill>
                  <a:srgbClr val="04566E"/>
                </a:solidFill>
                <a:latin typeface="Calibri"/>
                <a:cs typeface="Calibri"/>
              </a:rPr>
              <a:t> </a:t>
            </a:r>
            <a:r>
              <a:rPr dirty="0" sz="1800">
                <a:latin typeface="Constantia"/>
                <a:cs typeface="Constantia"/>
              </a:rPr>
              <a:t>–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с</a:t>
            </a:r>
            <a:r>
              <a:rPr dirty="0" sz="1800" spc="-15">
                <a:latin typeface="Constantia"/>
                <a:cs typeface="Constantia"/>
              </a:rPr>
              <a:t>о</a:t>
            </a:r>
            <a:r>
              <a:rPr dirty="0" sz="1800" spc="-30">
                <a:latin typeface="Constantia"/>
                <a:cs typeface="Constantia"/>
              </a:rPr>
              <a:t>з</a:t>
            </a:r>
            <a:r>
              <a:rPr dirty="0" sz="1800">
                <a:latin typeface="Constantia"/>
                <a:cs typeface="Constantia"/>
              </a:rPr>
              <a:t>да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1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ис</a:t>
            </a: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 spc="-65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л</a:t>
            </a:r>
            <a:r>
              <a:rPr dirty="0" sz="1800" spc="-30">
                <a:latin typeface="Constantia"/>
                <a:cs typeface="Constantia"/>
              </a:rPr>
              <a:t>ьз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5">
                <a:latin typeface="Constantia"/>
                <a:cs typeface="Constantia"/>
              </a:rPr>
              <a:t>ван</a:t>
            </a:r>
            <a:r>
              <a:rPr dirty="0" sz="1800" spc="10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1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ме</a:t>
            </a:r>
            <a:r>
              <a:rPr dirty="0" sz="1800" spc="-20">
                <a:latin typeface="Constantia"/>
                <a:cs typeface="Constantia"/>
              </a:rPr>
              <a:t>х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 spc="-5">
                <a:latin typeface="Constantia"/>
                <a:cs typeface="Constantia"/>
              </a:rPr>
              <a:t>з</a:t>
            </a:r>
            <a:r>
              <a:rPr dirty="0" sz="1800">
                <a:latin typeface="Constantia"/>
                <a:cs typeface="Constantia"/>
              </a:rPr>
              <a:t>м</a:t>
            </a:r>
            <a:r>
              <a:rPr dirty="0" sz="1800" spc="10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в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 spc="-55">
                <a:latin typeface="Constantia"/>
                <a:cs typeface="Constantia"/>
              </a:rPr>
              <a:t>в</a:t>
            </a:r>
            <a:r>
              <a:rPr dirty="0" sz="1800">
                <a:latin typeface="Constantia"/>
                <a:cs typeface="Constantia"/>
              </a:rPr>
              <a:t>лечен</a:t>
            </a:r>
            <a:r>
              <a:rPr dirty="0" sz="1800" spc="10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я  </a:t>
            </a:r>
            <a:r>
              <a:rPr dirty="0" sz="1800" spc="-10">
                <a:latin typeface="Constantia"/>
                <a:cs typeface="Constantia"/>
              </a:rPr>
              <a:t>дополнительных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ресурсов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родителей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10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других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представителей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участие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в </a:t>
            </a:r>
            <a:r>
              <a:rPr dirty="0" sz="1800" spc="-44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финансово–хозяйственной</a:t>
            </a:r>
            <a:r>
              <a:rPr dirty="0" sz="1800" spc="-10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деятельности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 spc="-40">
                <a:latin typeface="Constantia"/>
                <a:cs typeface="Constantia"/>
              </a:rPr>
              <a:t>ОУ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2700" spc="-5" b="1">
                <a:solidFill>
                  <a:srgbClr val="04566E"/>
                </a:solidFill>
                <a:latin typeface="Calibri"/>
                <a:cs typeface="Calibri"/>
              </a:rPr>
              <a:t>Координирующая</a:t>
            </a:r>
            <a:r>
              <a:rPr dirty="0" sz="2700" spc="-55" b="1">
                <a:solidFill>
                  <a:srgbClr val="04566E"/>
                </a:solidFill>
                <a:latin typeface="Calibri"/>
                <a:cs typeface="Calibri"/>
              </a:rPr>
              <a:t> </a:t>
            </a:r>
            <a:r>
              <a:rPr dirty="0" sz="1800">
                <a:latin typeface="Constantia"/>
                <a:cs typeface="Constantia"/>
              </a:rPr>
              <a:t>–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обеспечение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прозрачности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в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организации</a:t>
            </a:r>
            <a:endParaRPr sz="1800">
              <a:latin typeface="Constantia"/>
              <a:cs typeface="Constantia"/>
            </a:endParaRPr>
          </a:p>
          <a:p>
            <a:pPr marL="287020">
              <a:lnSpc>
                <a:spcPct val="100000"/>
              </a:lnSpc>
              <a:spcBef>
                <a:spcPts val="60"/>
              </a:spcBef>
            </a:pPr>
            <a:r>
              <a:rPr dirty="0" sz="1800" spc="-5">
                <a:latin typeface="Constantia"/>
                <a:cs typeface="Constantia"/>
              </a:rPr>
              <a:t>у</a:t>
            </a:r>
            <a:r>
              <a:rPr dirty="0" sz="1800" spc="-10">
                <a:latin typeface="Constantia"/>
                <a:cs typeface="Constantia"/>
              </a:rPr>
              <a:t>ч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 spc="5">
                <a:latin typeface="Constantia"/>
                <a:cs typeface="Constantia"/>
              </a:rPr>
              <a:t>но</a:t>
            </a:r>
            <a:r>
              <a:rPr dirty="0" sz="1800" spc="-60">
                <a:latin typeface="Constantia"/>
                <a:cs typeface="Constantia"/>
              </a:rPr>
              <a:t>г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25">
                <a:latin typeface="Constantia"/>
                <a:cs typeface="Constantia"/>
              </a:rPr>
              <a:t>ц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15">
                <a:latin typeface="Constantia"/>
                <a:cs typeface="Constantia"/>
              </a:rPr>
              <a:t>с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ф</a:t>
            </a:r>
            <a:r>
              <a:rPr dirty="0" sz="1800" spc="5">
                <a:latin typeface="Constantia"/>
                <a:cs typeface="Constantia"/>
              </a:rPr>
              <a:t>ин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5">
                <a:latin typeface="Constantia"/>
                <a:cs typeface="Constantia"/>
              </a:rPr>
              <a:t>н</a:t>
            </a:r>
            <a:r>
              <a:rPr dirty="0" sz="1800" spc="-20">
                <a:latin typeface="Constantia"/>
                <a:cs typeface="Constantia"/>
              </a:rPr>
              <a:t>с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 spc="-10">
                <a:latin typeface="Constantia"/>
                <a:cs typeface="Constantia"/>
              </a:rPr>
              <a:t>ы</a:t>
            </a:r>
            <a:r>
              <a:rPr dirty="0" sz="1800">
                <a:latin typeface="Constantia"/>
                <a:cs typeface="Constantia"/>
              </a:rPr>
              <a:t>х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во</a:t>
            </a:r>
            <a:r>
              <a:rPr dirty="0" sz="1800" spc="-10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5">
                <a:latin typeface="Constantia"/>
                <a:cs typeface="Constantia"/>
              </a:rPr>
              <a:t>ос</a:t>
            </a:r>
            <a:r>
              <a:rPr dirty="0" sz="1800">
                <a:latin typeface="Constantia"/>
                <a:cs typeface="Constantia"/>
              </a:rPr>
              <a:t>ах</a:t>
            </a:r>
            <a:endParaRPr sz="1800">
              <a:latin typeface="Constantia"/>
              <a:cs typeface="Constantia"/>
            </a:endParaRPr>
          </a:p>
          <a:p>
            <a:pPr marL="287020" marR="840105" indent="-274320">
              <a:lnSpc>
                <a:spcPct val="101000"/>
              </a:lnSpc>
              <a:spcBef>
                <a:spcPts val="1110"/>
              </a:spcBef>
            </a:pPr>
            <a:r>
              <a:rPr dirty="0" sz="2700" b="1">
                <a:solidFill>
                  <a:srgbClr val="04566E"/>
                </a:solidFill>
                <a:latin typeface="Calibri"/>
                <a:cs typeface="Calibri"/>
              </a:rPr>
              <a:t>Информационная </a:t>
            </a:r>
            <a:r>
              <a:rPr dirty="0" sz="1800">
                <a:latin typeface="Constantia"/>
                <a:cs typeface="Constantia"/>
              </a:rPr>
              <a:t>– </a:t>
            </a:r>
            <a:r>
              <a:rPr dirty="0" sz="1800" spc="-5">
                <a:latin typeface="Constantia"/>
                <a:cs typeface="Constantia"/>
              </a:rPr>
              <a:t>обеспечение доступности </a:t>
            </a:r>
            <a:r>
              <a:rPr dirty="0" sz="1800">
                <a:latin typeface="Constantia"/>
                <a:cs typeface="Constantia"/>
              </a:rPr>
              <a:t>в </a:t>
            </a:r>
            <a:r>
              <a:rPr dirty="0" sz="1800" spc="-10">
                <a:latin typeface="Constantia"/>
                <a:cs typeface="Constantia"/>
              </a:rPr>
              <a:t>получении </a:t>
            </a:r>
            <a:r>
              <a:rPr dirty="0" sz="1800" spc="-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информации</a:t>
            </a:r>
            <a:r>
              <a:rPr dirty="0" sz="1800" spc="-10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всем</a:t>
            </a:r>
            <a:r>
              <a:rPr dirty="0" sz="1800" spc="-10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участникам</a:t>
            </a:r>
            <a:r>
              <a:rPr dirty="0" sz="1800" spc="-130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образовательного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процесса</a:t>
            </a:r>
            <a:r>
              <a:rPr dirty="0" sz="1800" spc="-1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с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целью </a:t>
            </a:r>
            <a:r>
              <a:rPr dirty="0" sz="1800" spc="-434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с</a:t>
            </a:r>
            <a:r>
              <a:rPr dirty="0" sz="1800" spc="-40">
                <a:latin typeface="Constantia"/>
                <a:cs typeface="Constantia"/>
              </a:rPr>
              <a:t>о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10">
                <a:latin typeface="Constantia"/>
                <a:cs typeface="Constantia"/>
              </a:rPr>
              <a:t>й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я</a:t>
            </a:r>
            <a:r>
              <a:rPr dirty="0" sz="1800" spc="-114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раз</a:t>
            </a:r>
            <a:r>
              <a:rPr dirty="0" sz="1800" spc="-10">
                <a:latin typeface="Constantia"/>
                <a:cs typeface="Constantia"/>
              </a:rPr>
              <a:t>в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ю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к</a:t>
            </a:r>
            <a:r>
              <a:rPr dirty="0" sz="1800" spc="-75">
                <a:latin typeface="Constantia"/>
                <a:cs typeface="Constantia"/>
              </a:rPr>
              <a:t>а</a:t>
            </a:r>
            <a:r>
              <a:rPr dirty="0" sz="1800" spc="-5">
                <a:latin typeface="Constantia"/>
                <a:cs typeface="Constantia"/>
              </a:rPr>
              <a:t>че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>
                <a:latin typeface="Constantia"/>
                <a:cs typeface="Constantia"/>
              </a:rPr>
              <a:t>ра</a:t>
            </a:r>
            <a:r>
              <a:rPr dirty="0" sz="1800" spc="-30">
                <a:latin typeface="Constantia"/>
                <a:cs typeface="Constantia"/>
              </a:rPr>
              <a:t>з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5">
                <a:latin typeface="Constantia"/>
                <a:cs typeface="Constantia"/>
              </a:rPr>
              <a:t>ва</a:t>
            </a:r>
            <a:r>
              <a:rPr dirty="0" sz="1800">
                <a:latin typeface="Constantia"/>
                <a:cs typeface="Constantia"/>
              </a:rPr>
              <a:t>н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я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pc="-5"/>
              <a:t>Полномочия</a:t>
            </a:r>
          </a:p>
          <a:p>
            <a:pPr marL="12700">
              <a:lnSpc>
                <a:spcPct val="100000"/>
              </a:lnSpc>
            </a:pPr>
            <a:r>
              <a:rPr dirty="0" spc="-20"/>
              <a:t>Управляющего</a:t>
            </a:r>
            <a:r>
              <a:rPr dirty="0" spc="-160"/>
              <a:t> </a:t>
            </a:r>
            <a:r>
              <a:rPr dirty="0" spc="5"/>
              <a:t>совета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8708" y="1350772"/>
            <a:ext cx="8097520" cy="87947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300"/>
              </a:spcBef>
              <a:buClr>
                <a:srgbClr val="04566E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dirty="0" sz="1800" spc="-10">
                <a:latin typeface="Constantia"/>
                <a:cs typeface="Constantia"/>
              </a:rPr>
              <a:t>утверждает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план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развития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учреждения</a:t>
            </a:r>
            <a:endParaRPr sz="1800">
              <a:latin typeface="Constantia"/>
              <a:cs typeface="Constanti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dirty="0" sz="1800" spc="-20">
                <a:latin typeface="Constantia"/>
                <a:cs typeface="Constantia"/>
              </a:rPr>
              <a:t>с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155">
                <a:latin typeface="Constantia"/>
                <a:cs typeface="Constantia"/>
              </a:rPr>
              <a:t>г</a:t>
            </a:r>
            <a:r>
              <a:rPr dirty="0" sz="1800" spc="5">
                <a:latin typeface="Constantia"/>
                <a:cs typeface="Constantia"/>
              </a:rPr>
              <a:t>л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-15">
                <a:latin typeface="Constantia"/>
                <a:cs typeface="Constantia"/>
              </a:rPr>
              <a:t>с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5">
                <a:latin typeface="Constantia"/>
                <a:cs typeface="Constantia"/>
              </a:rPr>
              <a:t>вы</a:t>
            </a:r>
            <a:r>
              <a:rPr dirty="0" sz="1800" spc="-10">
                <a:latin typeface="Constantia"/>
                <a:cs typeface="Constantia"/>
              </a:rPr>
              <a:t>в</a:t>
            </a:r>
            <a:r>
              <a:rPr dirty="0" sz="1800">
                <a:latin typeface="Constantia"/>
                <a:cs typeface="Constantia"/>
              </a:rPr>
              <a:t>ает</a:t>
            </a:r>
            <a:r>
              <a:rPr dirty="0" sz="1800" spc="-145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ш</a:t>
            </a:r>
            <a:r>
              <a:rPr dirty="0" sz="1800" spc="-45">
                <a:latin typeface="Constantia"/>
                <a:cs typeface="Constantia"/>
              </a:rPr>
              <a:t>к</a:t>
            </a:r>
            <a:r>
              <a:rPr dirty="0" sz="1800" spc="-65">
                <a:latin typeface="Constantia"/>
                <a:cs typeface="Constantia"/>
              </a:rPr>
              <a:t>о</a:t>
            </a:r>
            <a:r>
              <a:rPr dirty="0" sz="1800" spc="5">
                <a:latin typeface="Constantia"/>
                <a:cs typeface="Constantia"/>
              </a:rPr>
              <a:t>л</a:t>
            </a:r>
            <a:r>
              <a:rPr dirty="0" sz="1800" spc="-5">
                <a:latin typeface="Constantia"/>
                <a:cs typeface="Constantia"/>
              </a:rPr>
              <a:t>ь</a:t>
            </a:r>
            <a:r>
              <a:rPr dirty="0" sz="1800" spc="5">
                <a:latin typeface="Constantia"/>
                <a:cs typeface="Constantia"/>
              </a:rPr>
              <a:t>н</a:t>
            </a:r>
            <a:r>
              <a:rPr dirty="0" sz="1800" spc="-5">
                <a:latin typeface="Constantia"/>
                <a:cs typeface="Constantia"/>
              </a:rPr>
              <a:t>ы</a:t>
            </a:r>
            <a:r>
              <a:rPr dirty="0" sz="1800">
                <a:latin typeface="Constantia"/>
                <a:cs typeface="Constantia"/>
              </a:rPr>
              <a:t>й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45">
                <a:latin typeface="Constantia"/>
                <a:cs typeface="Constantia"/>
              </a:rPr>
              <a:t>к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м</a:t>
            </a: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 spc="5">
                <a:latin typeface="Constantia"/>
                <a:cs typeface="Constantia"/>
              </a:rPr>
              <a:t>он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5">
                <a:latin typeface="Constantia"/>
                <a:cs typeface="Constantia"/>
              </a:rPr>
              <a:t>н</a:t>
            </a:r>
            <a:r>
              <a:rPr dirty="0" sz="1800">
                <a:latin typeface="Constantia"/>
                <a:cs typeface="Constantia"/>
              </a:rPr>
              <a:t>т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 spc="-60">
                <a:latin typeface="Constantia"/>
                <a:cs typeface="Constantia"/>
              </a:rPr>
              <a:t>г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30">
                <a:latin typeface="Constantia"/>
                <a:cs typeface="Constantia"/>
              </a:rPr>
              <a:t>с</a:t>
            </a:r>
            <a:r>
              <a:rPr dirty="0" sz="1800" spc="-75">
                <a:latin typeface="Constantia"/>
                <a:cs typeface="Constantia"/>
              </a:rPr>
              <a:t>у</a:t>
            </a:r>
            <a:r>
              <a:rPr dirty="0" sz="1800">
                <a:latin typeface="Constantia"/>
                <a:cs typeface="Constantia"/>
              </a:rPr>
              <a:t>дар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-5">
                <a:latin typeface="Constantia"/>
                <a:cs typeface="Constantia"/>
              </a:rPr>
              <a:t>ве</a:t>
            </a:r>
            <a:r>
              <a:rPr dirty="0" sz="1800" spc="5">
                <a:latin typeface="Constantia"/>
                <a:cs typeface="Constantia"/>
              </a:rPr>
              <a:t>нно</a:t>
            </a:r>
            <a:r>
              <a:rPr dirty="0" sz="1800" spc="-60">
                <a:latin typeface="Constantia"/>
                <a:cs typeface="Constantia"/>
              </a:rPr>
              <a:t>г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130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>
                <a:latin typeface="Constantia"/>
                <a:cs typeface="Constantia"/>
              </a:rPr>
              <a:t>ра</a:t>
            </a:r>
            <a:r>
              <a:rPr dirty="0" sz="1800" spc="-30">
                <a:latin typeface="Constantia"/>
                <a:cs typeface="Constantia"/>
              </a:rPr>
              <a:t>з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 spc="-55">
                <a:latin typeface="Constantia"/>
                <a:cs typeface="Constantia"/>
              </a:rPr>
              <a:t>а</a:t>
            </a:r>
            <a:r>
              <a:rPr dirty="0" sz="1800" spc="-30">
                <a:latin typeface="Constantia"/>
                <a:cs typeface="Constantia"/>
              </a:rPr>
              <a:t>т</a:t>
            </a:r>
            <a:r>
              <a:rPr dirty="0" sz="1800" spc="-25">
                <a:latin typeface="Constantia"/>
                <a:cs typeface="Constantia"/>
              </a:rPr>
              <a:t>е</a:t>
            </a:r>
            <a:r>
              <a:rPr dirty="0" sz="1800" spc="5">
                <a:latin typeface="Constantia"/>
                <a:cs typeface="Constantia"/>
              </a:rPr>
              <a:t>л</a:t>
            </a:r>
            <a:r>
              <a:rPr dirty="0" sz="1800" spc="-5">
                <a:latin typeface="Constantia"/>
                <a:cs typeface="Constantia"/>
              </a:rPr>
              <a:t>ь</a:t>
            </a:r>
            <a:r>
              <a:rPr dirty="0" sz="1800" spc="5">
                <a:latin typeface="Constantia"/>
                <a:cs typeface="Constantia"/>
              </a:rPr>
              <a:t>но</a:t>
            </a:r>
            <a:r>
              <a:rPr dirty="0" sz="1800" spc="-60">
                <a:latin typeface="Constantia"/>
                <a:cs typeface="Constantia"/>
              </a:rPr>
              <a:t>г</a:t>
            </a:r>
            <a:r>
              <a:rPr dirty="0" sz="1800">
                <a:latin typeface="Constantia"/>
                <a:cs typeface="Constantia"/>
              </a:rPr>
              <a:t>о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708" y="2052066"/>
            <a:ext cx="7820025" cy="87947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dirty="0" sz="1800" spc="-10">
                <a:latin typeface="Constantia"/>
                <a:cs typeface="Constantia"/>
              </a:rPr>
              <a:t>стандарта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общего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образования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профили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обучения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69265" algn="l"/>
              </a:tabLst>
            </a:pPr>
            <a:r>
              <a:rPr dirty="0" sz="1800" spc="-5">
                <a:solidFill>
                  <a:srgbClr val="04566E"/>
                </a:solidFill>
                <a:latin typeface="Constantia"/>
                <a:cs typeface="Constantia"/>
              </a:rPr>
              <a:t>3)	</a:t>
            </a:r>
            <a:r>
              <a:rPr dirty="0" sz="1800" spc="-15">
                <a:latin typeface="Constantia"/>
                <a:cs typeface="Constantia"/>
              </a:rPr>
              <a:t>согласовывает</a:t>
            </a:r>
            <a:r>
              <a:rPr dirty="0" sz="1800" spc="-14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программы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развития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учреждения,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его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образовательные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708" y="2753233"/>
            <a:ext cx="8079740" cy="115443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dirty="0" sz="1800" spc="-5">
                <a:latin typeface="Constantia"/>
                <a:cs typeface="Constantia"/>
              </a:rPr>
              <a:t>программы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  <a:tabLst>
                <a:tab pos="469265" algn="l"/>
              </a:tabLst>
            </a:pPr>
            <a:r>
              <a:rPr dirty="0" sz="1800">
                <a:solidFill>
                  <a:srgbClr val="04566E"/>
                </a:solidFill>
                <a:latin typeface="Constantia"/>
                <a:cs typeface="Constantia"/>
              </a:rPr>
              <a:t>4)	</a:t>
            </a: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5">
                <a:latin typeface="Constantia"/>
                <a:cs typeface="Constantia"/>
              </a:rPr>
              <a:t>ини</a:t>
            </a:r>
            <a:r>
              <a:rPr dirty="0" sz="1800">
                <a:latin typeface="Constantia"/>
                <a:cs typeface="Constantia"/>
              </a:rPr>
              <a:t>мает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ре</a:t>
            </a:r>
            <a:r>
              <a:rPr dirty="0" sz="1800" spc="5">
                <a:latin typeface="Constantia"/>
                <a:cs typeface="Constantia"/>
              </a:rPr>
              <a:t>ш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 spc="-10">
                <a:latin typeface="Constantia"/>
                <a:cs typeface="Constantia"/>
              </a:rPr>
              <a:t>в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ед</a:t>
            </a:r>
            <a:r>
              <a:rPr dirty="0" sz="1800" spc="10">
                <a:latin typeface="Constantia"/>
                <a:cs typeface="Constantia"/>
              </a:rPr>
              <a:t>и</a:t>
            </a:r>
            <a:r>
              <a:rPr dirty="0" sz="1800" spc="5">
                <a:latin typeface="Constantia"/>
                <a:cs typeface="Constantia"/>
              </a:rPr>
              <a:t>но</a:t>
            </a:r>
            <a:r>
              <a:rPr dirty="0" sz="1800" spc="-60">
                <a:latin typeface="Constantia"/>
                <a:cs typeface="Constantia"/>
              </a:rPr>
              <a:t>г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в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ер</a:t>
            </a:r>
            <a:r>
              <a:rPr dirty="0" sz="1800" spc="10">
                <a:latin typeface="Constantia"/>
                <a:cs typeface="Constantia"/>
              </a:rPr>
              <a:t>и</a:t>
            </a:r>
            <a:r>
              <a:rPr dirty="0" sz="1800" spc="-40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д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зан</a:t>
            </a:r>
            <a:r>
              <a:rPr dirty="0" sz="1800" spc="5">
                <a:latin typeface="Constantia"/>
                <a:cs typeface="Constantia"/>
              </a:rPr>
              <a:t>я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й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5">
                <a:latin typeface="Constantia"/>
                <a:cs typeface="Constantia"/>
              </a:rPr>
              <a:t>ил</a:t>
            </a:r>
            <a:r>
              <a:rPr dirty="0" sz="1800">
                <a:latin typeface="Constantia"/>
                <a:cs typeface="Constantia"/>
              </a:rPr>
              <a:t>я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40">
                <a:latin typeface="Constantia"/>
                <a:cs typeface="Constantia"/>
              </a:rPr>
              <a:t>о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>
                <a:latin typeface="Constantia"/>
                <a:cs typeface="Constantia"/>
              </a:rPr>
              <a:t>ежды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Constantia"/>
                <a:cs typeface="Constantia"/>
              </a:rPr>
              <a:t>обучающихся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708" y="4034408"/>
            <a:ext cx="8318500" cy="2526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4566E"/>
              </a:buClr>
              <a:buAutoNum type="arabicParenR" startAt="5"/>
              <a:tabLst>
                <a:tab pos="469265" algn="l"/>
                <a:tab pos="469900" algn="l"/>
              </a:tabLst>
            </a:pPr>
            <a:r>
              <a:rPr dirty="0" sz="1800" spc="-15">
                <a:latin typeface="Constantia"/>
                <a:cs typeface="Constantia"/>
              </a:rPr>
              <a:t>содействует</a:t>
            </a:r>
            <a:r>
              <a:rPr dirty="0" sz="1800" spc="-12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привлечению</a:t>
            </a:r>
            <a:r>
              <a:rPr dirty="0" sz="1800" spc="-114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внебюджетных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средств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для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обеспечения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Constantia"/>
                <a:cs typeface="Constantia"/>
              </a:rPr>
              <a:t>деятельности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развития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учреждения,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утверждает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направления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их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Constantia"/>
                <a:cs typeface="Constantia"/>
              </a:rPr>
              <a:t>расходования</a:t>
            </a:r>
            <a:endParaRPr sz="1800">
              <a:latin typeface="Constantia"/>
              <a:cs typeface="Constanti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arenR" startAt="6"/>
              <a:tabLst>
                <a:tab pos="469265" algn="l"/>
                <a:tab pos="469900" algn="l"/>
              </a:tabLst>
            </a:pPr>
            <a:r>
              <a:rPr dirty="0" sz="1800">
                <a:latin typeface="Constantia"/>
                <a:cs typeface="Constantia"/>
              </a:rPr>
              <a:t>вносит</a:t>
            </a:r>
            <a:r>
              <a:rPr dirty="0" sz="1800" spc="-12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предложения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по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формированию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бюджетной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сметы,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согласует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по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ре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30">
                <a:latin typeface="Constantia"/>
                <a:cs typeface="Constantia"/>
              </a:rPr>
              <a:t>т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-55">
                <a:latin typeface="Constantia"/>
                <a:cs typeface="Constantia"/>
              </a:rPr>
              <a:t>в</a:t>
            </a:r>
            <a:r>
              <a:rPr dirty="0" sz="1800" spc="5">
                <a:latin typeface="Constantia"/>
                <a:cs typeface="Constantia"/>
              </a:rPr>
              <a:t>л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>
                <a:latin typeface="Constantia"/>
                <a:cs typeface="Constantia"/>
              </a:rPr>
              <a:t>ю</a:t>
            </a:r>
            <a:r>
              <a:rPr dirty="0" sz="1800" spc="-1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д</a:t>
            </a:r>
            <a:r>
              <a:rPr dirty="0" sz="1800" spc="10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ре</a:t>
            </a:r>
            <a:r>
              <a:rPr dirty="0" sz="1800" spc="5">
                <a:latin typeface="Constantia"/>
                <a:cs typeface="Constantia"/>
              </a:rPr>
              <a:t>к</a:t>
            </a:r>
            <a:r>
              <a:rPr dirty="0" sz="1800" spc="-30">
                <a:latin typeface="Constantia"/>
                <a:cs typeface="Constantia"/>
              </a:rPr>
              <a:t>т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ра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учреж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>
                <a:latin typeface="Constantia"/>
                <a:cs typeface="Constantia"/>
              </a:rPr>
              <a:t>я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 spc="-50">
                <a:latin typeface="Constantia"/>
                <a:cs typeface="Constantia"/>
              </a:rPr>
              <a:t>ю</a:t>
            </a:r>
            <a:r>
              <a:rPr dirty="0" sz="1800">
                <a:latin typeface="Constantia"/>
                <a:cs typeface="Constantia"/>
              </a:rPr>
              <a:t>д</a:t>
            </a:r>
            <a:r>
              <a:rPr dirty="0" sz="1800" spc="-20">
                <a:latin typeface="Constantia"/>
                <a:cs typeface="Constantia"/>
              </a:rPr>
              <a:t>ж</a:t>
            </a:r>
            <a:r>
              <a:rPr dirty="0" sz="1800">
                <a:latin typeface="Constantia"/>
                <a:cs typeface="Constantia"/>
              </a:rPr>
              <a:t>етную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>
                <a:latin typeface="Constantia"/>
                <a:cs typeface="Constantia"/>
              </a:rPr>
              <a:t>ме</a:t>
            </a:r>
            <a:r>
              <a:rPr dirty="0" sz="1800" spc="15">
                <a:latin typeface="Constantia"/>
                <a:cs typeface="Constantia"/>
              </a:rPr>
              <a:t>т</a:t>
            </a:r>
            <a:r>
              <a:rPr dirty="0" sz="1800">
                <a:latin typeface="Constantia"/>
                <a:cs typeface="Constantia"/>
              </a:rPr>
              <a:t>у</a:t>
            </a:r>
            <a:endParaRPr sz="1800">
              <a:latin typeface="Constantia"/>
              <a:cs typeface="Constantia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arenR" startAt="7"/>
              <a:tabLst>
                <a:tab pos="469265" algn="l"/>
                <a:tab pos="469900" algn="l"/>
              </a:tabLst>
            </a:pPr>
            <a:r>
              <a:rPr dirty="0" sz="1800">
                <a:latin typeface="Constantia"/>
                <a:cs typeface="Constantia"/>
              </a:rPr>
              <a:t>ра</a:t>
            </a:r>
            <a:r>
              <a:rPr dirty="0" sz="1800" spc="-20">
                <a:latin typeface="Constantia"/>
                <a:cs typeface="Constantia"/>
              </a:rPr>
              <a:t>с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>
                <a:latin typeface="Constantia"/>
                <a:cs typeface="Constantia"/>
              </a:rPr>
              <a:t>м</a:t>
            </a:r>
            <a:r>
              <a:rPr dirty="0" sz="1800" spc="-45">
                <a:latin typeface="Constantia"/>
                <a:cs typeface="Constantia"/>
              </a:rPr>
              <a:t>а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 spc="-5">
                <a:latin typeface="Constantia"/>
                <a:cs typeface="Constantia"/>
              </a:rPr>
              <a:t>вае</a:t>
            </a:r>
            <a:r>
              <a:rPr dirty="0" sz="1800">
                <a:latin typeface="Constantia"/>
                <a:cs typeface="Constantia"/>
              </a:rPr>
              <a:t>т</a:t>
            </a:r>
            <a:r>
              <a:rPr dirty="0" sz="1800" spc="-13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жал</a:t>
            </a:r>
            <a:r>
              <a:rPr dirty="0" sz="1800" spc="10">
                <a:latin typeface="Constantia"/>
                <a:cs typeface="Constantia"/>
              </a:rPr>
              <a:t>о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>
                <a:latin typeface="Constantia"/>
                <a:cs typeface="Constantia"/>
              </a:rPr>
              <a:t>ы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з</a:t>
            </a:r>
            <a:r>
              <a:rPr dirty="0" sz="1800">
                <a:latin typeface="Constantia"/>
                <a:cs typeface="Constantia"/>
              </a:rPr>
              <a:t>ая</a:t>
            </a:r>
            <a:r>
              <a:rPr dirty="0" sz="1800" spc="-55">
                <a:latin typeface="Constantia"/>
                <a:cs typeface="Constantia"/>
              </a:rPr>
              <a:t>в</a:t>
            </a:r>
            <a:r>
              <a:rPr dirty="0" sz="1800">
                <a:latin typeface="Constantia"/>
                <a:cs typeface="Constantia"/>
              </a:rPr>
              <a:t>ле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>
                <a:latin typeface="Constantia"/>
                <a:cs typeface="Constantia"/>
              </a:rPr>
              <a:t>я</a:t>
            </a:r>
            <a:r>
              <a:rPr dirty="0" sz="1800" spc="-114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</a:t>
            </a:r>
            <a:r>
              <a:rPr dirty="0" sz="1800" spc="-10">
                <a:latin typeface="Constantia"/>
                <a:cs typeface="Constantia"/>
              </a:rPr>
              <a:t>ч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 spc="-45">
                <a:latin typeface="Constantia"/>
                <a:cs typeface="Constantia"/>
              </a:rPr>
              <a:t>к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в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>
                <a:latin typeface="Constantia"/>
                <a:cs typeface="Constantia"/>
              </a:rPr>
              <a:t>ра</a:t>
            </a:r>
            <a:r>
              <a:rPr dirty="0" sz="1800" spc="-35">
                <a:latin typeface="Constantia"/>
                <a:cs typeface="Constantia"/>
              </a:rPr>
              <a:t>з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 spc="-55">
                <a:latin typeface="Constantia"/>
                <a:cs typeface="Constantia"/>
              </a:rPr>
              <a:t>а</a:t>
            </a:r>
            <a:r>
              <a:rPr dirty="0" sz="1800" spc="-35">
                <a:latin typeface="Constantia"/>
                <a:cs typeface="Constantia"/>
              </a:rPr>
              <a:t>т</a:t>
            </a:r>
            <a:r>
              <a:rPr dirty="0" sz="1800" spc="-25">
                <a:latin typeface="Constantia"/>
                <a:cs typeface="Constantia"/>
              </a:rPr>
              <a:t>е</a:t>
            </a:r>
            <a:r>
              <a:rPr dirty="0" sz="1800">
                <a:latin typeface="Constantia"/>
                <a:cs typeface="Constantia"/>
              </a:rPr>
              <a:t>л</a:t>
            </a:r>
            <a:r>
              <a:rPr dirty="0" sz="1800" spc="-5">
                <a:latin typeface="Constantia"/>
                <a:cs typeface="Constantia"/>
              </a:rPr>
              <a:t>ь</a:t>
            </a:r>
            <a:r>
              <a:rPr dirty="0" sz="1800">
                <a:latin typeface="Constantia"/>
                <a:cs typeface="Constantia"/>
              </a:rPr>
              <a:t>н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60">
                <a:latin typeface="Constantia"/>
                <a:cs typeface="Constantia"/>
              </a:rPr>
              <a:t>г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4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25">
                <a:latin typeface="Constantia"/>
                <a:cs typeface="Constantia"/>
              </a:rPr>
              <a:t>ц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15">
                <a:latin typeface="Constantia"/>
                <a:cs typeface="Constantia"/>
              </a:rPr>
              <a:t>с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>
                <a:latin typeface="Constantia"/>
                <a:cs typeface="Constantia"/>
              </a:rPr>
              <a:t>а  </a:t>
            </a:r>
            <a:r>
              <a:rPr dirty="0" sz="1800" spc="5">
                <a:latin typeface="Constantia"/>
                <a:cs typeface="Constantia"/>
              </a:rPr>
              <a:t>н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10">
                <a:latin typeface="Constantia"/>
                <a:cs typeface="Constantia"/>
              </a:rPr>
              <a:t>й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я</a:t>
            </a:r>
            <a:r>
              <a:rPr dirty="0" sz="1800" spc="-40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(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30">
                <a:latin typeface="Constantia"/>
                <a:cs typeface="Constantia"/>
              </a:rPr>
              <a:t>з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10">
                <a:latin typeface="Constantia"/>
                <a:cs typeface="Constantia"/>
              </a:rPr>
              <a:t>й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е)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еда</a:t>
            </a:r>
            <a:r>
              <a:rPr dirty="0" sz="1800" spc="-55">
                <a:latin typeface="Constantia"/>
                <a:cs typeface="Constantia"/>
              </a:rPr>
              <a:t>г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10">
                <a:latin typeface="Constantia"/>
                <a:cs typeface="Constantia"/>
              </a:rPr>
              <a:t>г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 spc="-5">
                <a:latin typeface="Constantia"/>
                <a:cs typeface="Constantia"/>
              </a:rPr>
              <a:t>че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>
                <a:latin typeface="Constantia"/>
                <a:cs typeface="Constantia"/>
              </a:rPr>
              <a:t>к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х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ад</a:t>
            </a:r>
            <a:r>
              <a:rPr dirty="0" sz="1800" spc="5">
                <a:latin typeface="Constantia"/>
                <a:cs typeface="Constantia"/>
              </a:rPr>
              <a:t>минис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-50">
                <a:latin typeface="Constantia"/>
                <a:cs typeface="Constantia"/>
              </a:rPr>
              <a:t>а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>
                <a:latin typeface="Constantia"/>
                <a:cs typeface="Constantia"/>
              </a:rPr>
              <a:t>н</a:t>
            </a:r>
            <a:r>
              <a:rPr dirty="0" sz="1800" spc="-5">
                <a:latin typeface="Constantia"/>
                <a:cs typeface="Constantia"/>
              </a:rPr>
              <a:t>ы</a:t>
            </a:r>
            <a:r>
              <a:rPr dirty="0" sz="1800">
                <a:latin typeface="Constantia"/>
                <a:cs typeface="Constantia"/>
              </a:rPr>
              <a:t>х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-25">
                <a:latin typeface="Constantia"/>
                <a:cs typeface="Constantia"/>
              </a:rPr>
              <a:t>а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 spc="-45">
                <a:latin typeface="Constantia"/>
                <a:cs typeface="Constantia"/>
              </a:rPr>
              <a:t>к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в  </a:t>
            </a:r>
            <a:r>
              <a:rPr dirty="0" sz="1800" spc="-5">
                <a:latin typeface="Constantia"/>
                <a:cs typeface="Constantia"/>
              </a:rPr>
              <a:t>учреждения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9064" y="0"/>
            <a:ext cx="5353685" cy="1400175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pc="-5"/>
              <a:t>Полномочия</a:t>
            </a:r>
          </a:p>
          <a:p>
            <a:pPr marL="12700">
              <a:lnSpc>
                <a:spcPct val="100000"/>
              </a:lnSpc>
            </a:pPr>
            <a:r>
              <a:rPr dirty="0" spc="-20"/>
              <a:t>Управляющего</a:t>
            </a:r>
            <a:r>
              <a:rPr dirty="0" spc="-160"/>
              <a:t> </a:t>
            </a:r>
            <a:r>
              <a:rPr dirty="0" spc="5"/>
              <a:t>совета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8708" y="1503426"/>
            <a:ext cx="8364220" cy="5057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4566E"/>
              </a:buClr>
              <a:buAutoNum type="arabicParenR" startAt="8"/>
              <a:tabLst>
                <a:tab pos="469265" algn="l"/>
                <a:tab pos="469900" algn="l"/>
              </a:tabLst>
            </a:pPr>
            <a:r>
              <a:rPr dirty="0" sz="1800" spc="-10">
                <a:latin typeface="Constantia"/>
                <a:cs typeface="Constantia"/>
              </a:rPr>
              <a:t>рассматривает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жалобы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заявления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участников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образовательного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процесса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1800" spc="5">
                <a:latin typeface="Constantia"/>
                <a:cs typeface="Constantia"/>
              </a:rPr>
              <a:t>н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5">
                <a:latin typeface="Constantia"/>
                <a:cs typeface="Constantia"/>
              </a:rPr>
              <a:t>йс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>
                <a:latin typeface="Constantia"/>
                <a:cs typeface="Constantia"/>
              </a:rPr>
              <a:t>ия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(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30">
                <a:latin typeface="Constantia"/>
                <a:cs typeface="Constantia"/>
              </a:rPr>
              <a:t>з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5">
                <a:latin typeface="Constantia"/>
                <a:cs typeface="Constantia"/>
              </a:rPr>
              <a:t>йс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>
                <a:latin typeface="Constantia"/>
                <a:cs typeface="Constantia"/>
              </a:rPr>
              <a:t>ие)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40">
                <a:latin typeface="Constantia"/>
                <a:cs typeface="Constantia"/>
              </a:rPr>
              <a:t>б</a:t>
            </a:r>
            <a:r>
              <a:rPr dirty="0" sz="1800" spc="-5">
                <a:latin typeface="Constantia"/>
                <a:cs typeface="Constantia"/>
              </a:rPr>
              <a:t>у</a:t>
            </a:r>
            <a:r>
              <a:rPr dirty="0" sz="1800" spc="-10">
                <a:latin typeface="Constantia"/>
                <a:cs typeface="Constantia"/>
              </a:rPr>
              <a:t>ч</a:t>
            </a:r>
            <a:r>
              <a:rPr dirty="0" sz="1800">
                <a:latin typeface="Constantia"/>
                <a:cs typeface="Constantia"/>
              </a:rPr>
              <a:t>аю</a:t>
            </a:r>
            <a:r>
              <a:rPr dirty="0" sz="1800" spc="-15">
                <a:latin typeface="Constantia"/>
                <a:cs typeface="Constantia"/>
              </a:rPr>
              <a:t>щ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 spc="-50">
                <a:latin typeface="Constantia"/>
                <a:cs typeface="Constantia"/>
              </a:rPr>
              <a:t>х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>
                <a:latin typeface="Constantia"/>
                <a:cs typeface="Constantia"/>
              </a:rPr>
              <a:t>я,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х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-40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д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 spc="-35">
                <a:latin typeface="Constantia"/>
                <a:cs typeface="Constantia"/>
              </a:rPr>
              <a:t>т</a:t>
            </a:r>
            <a:r>
              <a:rPr dirty="0" sz="1800" spc="-25">
                <a:latin typeface="Constantia"/>
                <a:cs typeface="Constantia"/>
              </a:rPr>
              <a:t>е</a:t>
            </a:r>
            <a:r>
              <a:rPr dirty="0" sz="1800">
                <a:latin typeface="Constantia"/>
                <a:cs typeface="Constantia"/>
              </a:rPr>
              <a:t>лей</a:t>
            </a:r>
            <a:r>
              <a:rPr dirty="0" sz="1800">
                <a:latin typeface="Constantia"/>
                <a:cs typeface="Constantia"/>
              </a:rPr>
              <a:t> 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(</a:t>
            </a:r>
            <a:r>
              <a:rPr dirty="0" sz="1800" spc="-5">
                <a:latin typeface="Constantia"/>
                <a:cs typeface="Constantia"/>
              </a:rPr>
              <a:t>з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-45">
                <a:latin typeface="Constantia"/>
                <a:cs typeface="Constantia"/>
              </a:rPr>
              <a:t>к</a:t>
            </a:r>
            <a:r>
              <a:rPr dirty="0" sz="1800" spc="5">
                <a:latin typeface="Constantia"/>
                <a:cs typeface="Constantia"/>
              </a:rPr>
              <a:t>онн</a:t>
            </a:r>
            <a:r>
              <a:rPr dirty="0" sz="1800" spc="-5">
                <a:latin typeface="Constantia"/>
                <a:cs typeface="Constantia"/>
              </a:rPr>
              <a:t>ых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Constantia"/>
                <a:cs typeface="Constantia"/>
              </a:rPr>
              <a:t>представителей)</a:t>
            </a:r>
            <a:endParaRPr sz="1800">
              <a:latin typeface="Constantia"/>
              <a:cs typeface="Constanti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arenR" startAt="9"/>
              <a:tabLst>
                <a:tab pos="469265" algn="l"/>
                <a:tab pos="469900" algn="l"/>
              </a:tabLst>
            </a:pPr>
            <a:r>
              <a:rPr dirty="0" sz="1800" spc="-20">
                <a:latin typeface="Constantia"/>
                <a:cs typeface="Constantia"/>
              </a:rPr>
              <a:t>согласовывает</a:t>
            </a:r>
            <a:r>
              <a:rPr dirty="0" sz="1800" spc="-15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распределение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выплат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доплат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работникам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учреждения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из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м</a:t>
            </a:r>
            <a:r>
              <a:rPr dirty="0" sz="1800" spc="-150">
                <a:latin typeface="Constantia"/>
                <a:cs typeface="Constantia"/>
              </a:rPr>
              <a:t>у</a:t>
            </a:r>
            <a:r>
              <a:rPr dirty="0" sz="1800" spc="5">
                <a:latin typeface="Constantia"/>
                <a:cs typeface="Constantia"/>
              </a:rPr>
              <a:t>ли</a:t>
            </a:r>
            <a:r>
              <a:rPr dirty="0" sz="1800" spc="-25">
                <a:latin typeface="Constantia"/>
                <a:cs typeface="Constantia"/>
              </a:rPr>
              <a:t>р</a:t>
            </a:r>
            <a:r>
              <a:rPr dirty="0" sz="1800" spc="-5">
                <a:latin typeface="Constantia"/>
                <a:cs typeface="Constantia"/>
              </a:rPr>
              <a:t>ую</a:t>
            </a:r>
            <a:r>
              <a:rPr dirty="0" sz="1800" spc="-40">
                <a:latin typeface="Constantia"/>
                <a:cs typeface="Constantia"/>
              </a:rPr>
              <a:t>щ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55">
                <a:latin typeface="Constantia"/>
                <a:cs typeface="Constantia"/>
              </a:rPr>
              <a:t>г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13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ф</a:t>
            </a:r>
            <a:r>
              <a:rPr dirty="0" sz="1800" spc="5">
                <a:latin typeface="Constantia"/>
                <a:cs typeface="Constantia"/>
              </a:rPr>
              <a:t>он</a:t>
            </a:r>
            <a:r>
              <a:rPr dirty="0" sz="1800">
                <a:latin typeface="Constantia"/>
                <a:cs typeface="Constantia"/>
              </a:rPr>
              <a:t>да</a:t>
            </a:r>
            <a:endParaRPr sz="1800">
              <a:latin typeface="Constantia"/>
              <a:cs typeface="Constantia"/>
            </a:endParaRPr>
          </a:p>
          <a:p>
            <a:pPr algn="just" marL="12700" marR="508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arenR" startAt="10"/>
              <a:tabLst>
                <a:tab pos="469900" algn="l"/>
              </a:tabLst>
            </a:pPr>
            <a:r>
              <a:rPr dirty="0" sz="1800" spc="-10">
                <a:latin typeface="Constantia"/>
                <a:cs typeface="Constantia"/>
              </a:rPr>
              <a:t>утверждает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Правила</a:t>
            </a:r>
            <a:r>
              <a:rPr dirty="0" sz="1800" spc="-114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внутреннего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распорядка,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Положение</a:t>
            </a:r>
            <a:r>
              <a:rPr dirty="0" sz="1800" spc="-1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премировании, </a:t>
            </a:r>
            <a:r>
              <a:rPr dirty="0" sz="1800" spc="-440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Положение</a:t>
            </a:r>
            <a:r>
              <a:rPr dirty="0" sz="1800" spc="-1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стимулировании</a:t>
            </a:r>
            <a:r>
              <a:rPr dirty="0" sz="1800" spc="-155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сотрудников,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Правила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поведения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обучающихся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 </a:t>
            </a:r>
            <a:r>
              <a:rPr dirty="0" sz="1800" spc="-4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иные</a:t>
            </a:r>
            <a:r>
              <a:rPr dirty="0" sz="1800" spc="-1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локальные</a:t>
            </a:r>
            <a:r>
              <a:rPr dirty="0" sz="1800" spc="-1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акты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в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соответствии</a:t>
            </a:r>
            <a:r>
              <a:rPr dirty="0" sz="1800" spc="-1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с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установленной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компетенцией</a:t>
            </a:r>
            <a:endParaRPr sz="1800">
              <a:latin typeface="Constantia"/>
              <a:cs typeface="Constantia"/>
            </a:endParaRPr>
          </a:p>
          <a:p>
            <a:pPr algn="just" marL="469900" indent="-45720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arenR" startAt="10"/>
              <a:tabLst>
                <a:tab pos="469900" algn="l"/>
              </a:tabLst>
            </a:pPr>
            <a:r>
              <a:rPr dirty="0" sz="1800" spc="-5">
                <a:latin typeface="Constantia"/>
                <a:cs typeface="Constantia"/>
              </a:rPr>
              <a:t>заслушивает</a:t>
            </a:r>
            <a:r>
              <a:rPr dirty="0" sz="1800" spc="-12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отчёт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директора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отдельных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работников</a:t>
            </a:r>
            <a:endParaRPr sz="1800">
              <a:latin typeface="Constantia"/>
              <a:cs typeface="Constantia"/>
            </a:endParaRPr>
          </a:p>
          <a:p>
            <a:pPr marL="12700" marR="344170">
              <a:lnSpc>
                <a:spcPct val="100000"/>
              </a:lnSpc>
              <a:spcBef>
                <a:spcPts val="1205"/>
              </a:spcBef>
              <a:buClr>
                <a:srgbClr val="04566E"/>
              </a:buClr>
              <a:buAutoNum type="arabicParenR" startAt="10"/>
              <a:tabLst>
                <a:tab pos="469265" algn="l"/>
                <a:tab pos="469900" algn="l"/>
              </a:tabLst>
            </a:pP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30">
                <a:latin typeface="Constantia"/>
                <a:cs typeface="Constantia"/>
              </a:rPr>
              <a:t>с</a:t>
            </a:r>
            <a:r>
              <a:rPr dirty="0" sz="1800" spc="-5">
                <a:latin typeface="Constantia"/>
                <a:cs typeface="Constantia"/>
              </a:rPr>
              <a:t>у</a:t>
            </a:r>
            <a:r>
              <a:rPr dirty="0" sz="1800" spc="-40">
                <a:latin typeface="Constantia"/>
                <a:cs typeface="Constantia"/>
              </a:rPr>
              <a:t>щ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10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-55">
                <a:latin typeface="Constantia"/>
                <a:cs typeface="Constantia"/>
              </a:rPr>
              <a:t>в</a:t>
            </a:r>
            <a:r>
              <a:rPr dirty="0" sz="1800" spc="5">
                <a:latin typeface="Constantia"/>
                <a:cs typeface="Constantia"/>
              </a:rPr>
              <a:t>л</a:t>
            </a:r>
            <a:r>
              <a:rPr dirty="0" sz="1800">
                <a:latin typeface="Constantia"/>
                <a:cs typeface="Constantia"/>
              </a:rPr>
              <a:t>яет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 spc="-45">
                <a:latin typeface="Constantia"/>
                <a:cs typeface="Constantia"/>
              </a:rPr>
              <a:t>к</a:t>
            </a:r>
            <a:r>
              <a:rPr dirty="0" sz="1800" spc="5">
                <a:latin typeface="Constantia"/>
                <a:cs typeface="Constantia"/>
              </a:rPr>
              <a:t>он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-65">
                <a:latin typeface="Constantia"/>
                <a:cs typeface="Constantia"/>
              </a:rPr>
              <a:t>о</a:t>
            </a:r>
            <a:r>
              <a:rPr dirty="0" sz="1800" spc="5">
                <a:latin typeface="Constantia"/>
                <a:cs typeface="Constantia"/>
              </a:rPr>
              <a:t>л</a:t>
            </a:r>
            <a:r>
              <a:rPr dirty="0" sz="1800">
                <a:latin typeface="Constantia"/>
                <a:cs typeface="Constantia"/>
              </a:rPr>
              <a:t>ь</a:t>
            </a:r>
            <a:r>
              <a:rPr dirty="0" sz="1800" spc="-1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за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с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85">
                <a:latin typeface="Constantia"/>
                <a:cs typeface="Constantia"/>
              </a:rPr>
              <a:t>б</a:t>
            </a:r>
            <a:r>
              <a:rPr dirty="0" sz="1800" spc="5">
                <a:latin typeface="Constantia"/>
                <a:cs typeface="Constantia"/>
              </a:rPr>
              <a:t>л</a:t>
            </a:r>
            <a:r>
              <a:rPr dirty="0" sz="1800" spc="-50">
                <a:latin typeface="Constantia"/>
                <a:cs typeface="Constantia"/>
              </a:rPr>
              <a:t>ю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5">
                <a:latin typeface="Constantia"/>
                <a:cs typeface="Constantia"/>
              </a:rPr>
              <a:t>ни</a:t>
            </a:r>
            <a:r>
              <a:rPr dirty="0" sz="1800">
                <a:latin typeface="Constantia"/>
                <a:cs typeface="Constantia"/>
              </a:rPr>
              <a:t>ем</a:t>
            </a:r>
            <a:r>
              <a:rPr dirty="0" sz="1800" spc="-135">
                <a:latin typeface="Constantia"/>
                <a:cs typeface="Constantia"/>
              </a:rPr>
              <a:t> </a:t>
            </a:r>
            <a:r>
              <a:rPr dirty="0" sz="1800" spc="-30">
                <a:latin typeface="Constantia"/>
                <a:cs typeface="Constantia"/>
              </a:rPr>
              <a:t>з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р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5">
                <a:latin typeface="Constantia"/>
                <a:cs typeface="Constantia"/>
              </a:rPr>
              <a:t>вы</a:t>
            </a:r>
            <a:r>
              <a:rPr dirty="0" sz="1800">
                <a:latin typeface="Constantia"/>
                <a:cs typeface="Constantia"/>
              </a:rPr>
              <a:t>х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30">
                <a:latin typeface="Constantia"/>
                <a:cs typeface="Constantia"/>
              </a:rPr>
              <a:t>з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5">
                <a:latin typeface="Constantia"/>
                <a:cs typeface="Constantia"/>
              </a:rPr>
              <a:t>сн</a:t>
            </a:r>
            <a:r>
              <a:rPr dirty="0" sz="1800" spc="-5">
                <a:latin typeface="Constantia"/>
                <a:cs typeface="Constantia"/>
              </a:rPr>
              <a:t>ы</a:t>
            </a:r>
            <a:r>
              <a:rPr dirty="0" sz="1800">
                <a:latin typeface="Constantia"/>
                <a:cs typeface="Constantia"/>
              </a:rPr>
              <a:t>х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 spc="-55">
                <a:latin typeface="Constantia"/>
                <a:cs typeface="Constantia"/>
              </a:rPr>
              <a:t>у</a:t>
            </a:r>
            <a:r>
              <a:rPr dirty="0" sz="1800" spc="-20">
                <a:latin typeface="Constantia"/>
                <a:cs typeface="Constantia"/>
              </a:rPr>
              <a:t>с</a:t>
            </a:r>
            <a:r>
              <a:rPr dirty="0" sz="1800" spc="5">
                <a:latin typeface="Constantia"/>
                <a:cs typeface="Constantia"/>
              </a:rPr>
              <a:t>ло</a:t>
            </a:r>
            <a:r>
              <a:rPr dirty="0" sz="1800" spc="-5">
                <a:latin typeface="Constantia"/>
                <a:cs typeface="Constantia"/>
              </a:rPr>
              <a:t>в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й  </a:t>
            </a:r>
            <a:r>
              <a:rPr dirty="0" sz="1800" spc="-5">
                <a:latin typeface="Constantia"/>
                <a:cs typeface="Constantia"/>
              </a:rPr>
              <a:t>обучения,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воспитания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труда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в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учреждении</a:t>
            </a:r>
            <a:endParaRPr sz="1800">
              <a:latin typeface="Constantia"/>
              <a:cs typeface="Constantia"/>
            </a:endParaRPr>
          </a:p>
          <a:p>
            <a:pPr marL="12700" marR="37846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arenR" startAt="10"/>
              <a:tabLst>
                <a:tab pos="469265" algn="l"/>
                <a:tab pos="469900" algn="l"/>
              </a:tabLst>
            </a:pP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20">
                <a:latin typeface="Constantia"/>
                <a:cs typeface="Constantia"/>
              </a:rPr>
              <a:t>ж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-55">
                <a:latin typeface="Constantia"/>
                <a:cs typeface="Constantia"/>
              </a:rPr>
              <a:t>г</a:t>
            </a:r>
            <a:r>
              <a:rPr dirty="0" sz="1800" spc="-40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д</a:t>
            </a:r>
            <a:r>
              <a:rPr dirty="0" sz="1800" spc="5">
                <a:latin typeface="Constantia"/>
                <a:cs typeface="Constantia"/>
              </a:rPr>
              <a:t>н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 spc="-15">
                <a:latin typeface="Constantia"/>
                <a:cs typeface="Constantia"/>
              </a:rPr>
              <a:t>п</a:t>
            </a:r>
            <a:r>
              <a:rPr dirty="0" sz="1800">
                <a:latin typeface="Constantia"/>
                <a:cs typeface="Constantia"/>
              </a:rPr>
              <a:t>ре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 spc="5">
                <a:latin typeface="Constantia"/>
                <a:cs typeface="Constantia"/>
              </a:rPr>
              <a:t>с</a:t>
            </a:r>
            <a:r>
              <a:rPr dirty="0" sz="1800" spc="-30">
                <a:latin typeface="Constantia"/>
                <a:cs typeface="Constantia"/>
              </a:rPr>
              <a:t>т</a:t>
            </a:r>
            <a:r>
              <a:rPr dirty="0" sz="1800">
                <a:latin typeface="Constantia"/>
                <a:cs typeface="Constantia"/>
              </a:rPr>
              <a:t>а</a:t>
            </a:r>
            <a:r>
              <a:rPr dirty="0" sz="1800" spc="-55">
                <a:latin typeface="Constantia"/>
                <a:cs typeface="Constantia"/>
              </a:rPr>
              <a:t>в</a:t>
            </a:r>
            <a:r>
              <a:rPr dirty="0" sz="1800" spc="5">
                <a:latin typeface="Constantia"/>
                <a:cs typeface="Constantia"/>
              </a:rPr>
              <a:t>л</a:t>
            </a:r>
            <a:r>
              <a:rPr dirty="0" sz="1800">
                <a:latin typeface="Constantia"/>
                <a:cs typeface="Constantia"/>
              </a:rPr>
              <a:t>яет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15">
                <a:latin typeface="Constantia"/>
                <a:cs typeface="Constantia"/>
              </a:rPr>
              <a:t>б</a:t>
            </a:r>
            <a:r>
              <a:rPr dirty="0" sz="1800" spc="-35">
                <a:latin typeface="Constantia"/>
                <a:cs typeface="Constantia"/>
              </a:rPr>
              <a:t>щ</a:t>
            </a:r>
            <a:r>
              <a:rPr dirty="0" sz="1800">
                <a:latin typeface="Constantia"/>
                <a:cs typeface="Constantia"/>
              </a:rPr>
              <a:t>е</a:t>
            </a:r>
            <a:r>
              <a:rPr dirty="0" sz="1800" spc="10">
                <a:latin typeface="Constantia"/>
                <a:cs typeface="Constantia"/>
              </a:rPr>
              <a:t>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-5">
                <a:latin typeface="Constantia"/>
                <a:cs typeface="Constantia"/>
              </a:rPr>
              <a:t>ве</a:t>
            </a:r>
            <a:r>
              <a:rPr dirty="0" sz="1800" spc="5">
                <a:latin typeface="Constantia"/>
                <a:cs typeface="Constantia"/>
              </a:rPr>
              <a:t>ннос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5">
                <a:latin typeface="Constantia"/>
                <a:cs typeface="Constantia"/>
              </a:rPr>
              <a:t>ин</a:t>
            </a:r>
            <a:r>
              <a:rPr dirty="0" sz="1800" spc="-10">
                <a:latin typeface="Constantia"/>
                <a:cs typeface="Constantia"/>
              </a:rPr>
              <a:t>ф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рмац</a:t>
            </a:r>
            <a:r>
              <a:rPr dirty="0" sz="1800" spc="10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ю</a:t>
            </a:r>
            <a:r>
              <a:rPr dirty="0" sz="1800" spc="-1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с</a:t>
            </a:r>
            <a:r>
              <a:rPr dirty="0" sz="1800" spc="5">
                <a:latin typeface="Constantia"/>
                <a:cs typeface="Constantia"/>
              </a:rPr>
              <a:t>ос</a:t>
            </a:r>
            <a:r>
              <a:rPr dirty="0" sz="1800" spc="-30">
                <a:latin typeface="Constantia"/>
                <a:cs typeface="Constantia"/>
              </a:rPr>
              <a:t>т</a:t>
            </a:r>
            <a:r>
              <a:rPr dirty="0" sz="1800" spc="-15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я</a:t>
            </a:r>
            <a:r>
              <a:rPr dirty="0" sz="1800" spc="10">
                <a:latin typeface="Constantia"/>
                <a:cs typeface="Constantia"/>
              </a:rPr>
              <a:t>н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>
                <a:latin typeface="Constantia"/>
                <a:cs typeface="Constantia"/>
              </a:rPr>
              <a:t>и</a:t>
            </a:r>
            <a:r>
              <a:rPr dirty="0" sz="1800" spc="-18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де</a:t>
            </a:r>
            <a:r>
              <a:rPr dirty="0" sz="1800">
                <a:latin typeface="Constantia"/>
                <a:cs typeface="Constantia"/>
              </a:rPr>
              <a:t>л</a:t>
            </a:r>
            <a:r>
              <a:rPr dirty="0" sz="1800" spc="-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в  </a:t>
            </a:r>
            <a:r>
              <a:rPr dirty="0" sz="1800" spc="-5">
                <a:latin typeface="Constantia"/>
                <a:cs typeface="Constantia"/>
              </a:rPr>
              <a:t>учреждении</a:t>
            </a:r>
            <a:endParaRPr sz="1800">
              <a:latin typeface="Constantia"/>
              <a:cs typeface="Constantia"/>
            </a:endParaRPr>
          </a:p>
          <a:p>
            <a:pPr algn="just" marL="469900" indent="-457200">
              <a:lnSpc>
                <a:spcPct val="100000"/>
              </a:lnSpc>
              <a:spcBef>
                <a:spcPts val="1205"/>
              </a:spcBef>
              <a:buClr>
                <a:srgbClr val="04566E"/>
              </a:buClr>
              <a:buAutoNum type="arabicParenR" startAt="10"/>
              <a:tabLst>
                <a:tab pos="469900" algn="l"/>
              </a:tabLst>
            </a:pPr>
            <a:r>
              <a:rPr dirty="0" sz="1800">
                <a:latin typeface="Constantia"/>
                <a:cs typeface="Constantia"/>
              </a:rPr>
              <a:t>даёт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рекомендации</a:t>
            </a:r>
            <a:r>
              <a:rPr dirty="0" sz="1800" spc="-12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директору</a:t>
            </a:r>
            <a:r>
              <a:rPr dirty="0" sz="1800" spc="-114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учреждения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по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вопросам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 spc="-5">
                <a:latin typeface="Constantia"/>
                <a:cs typeface="Constantia"/>
              </a:rPr>
              <a:t>заключения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1800" spc="-45">
                <a:latin typeface="Constantia"/>
                <a:cs typeface="Constantia"/>
              </a:rPr>
              <a:t>к</a:t>
            </a:r>
            <a:r>
              <a:rPr dirty="0" sz="1800" spc="-65">
                <a:latin typeface="Constantia"/>
                <a:cs typeface="Constantia"/>
              </a:rPr>
              <a:t>о</a:t>
            </a:r>
            <a:r>
              <a:rPr dirty="0" sz="1800">
                <a:latin typeface="Constantia"/>
                <a:cs typeface="Constantia"/>
              </a:rPr>
              <a:t>лле</a:t>
            </a:r>
            <a:r>
              <a:rPr dirty="0" sz="1800" spc="5">
                <a:latin typeface="Constantia"/>
                <a:cs typeface="Constantia"/>
              </a:rPr>
              <a:t>к</a:t>
            </a:r>
            <a:r>
              <a:rPr dirty="0" sz="1800" spc="-10">
                <a:latin typeface="Constantia"/>
                <a:cs typeface="Constantia"/>
              </a:rPr>
              <a:t>т</a:t>
            </a:r>
            <a:r>
              <a:rPr dirty="0" sz="1800" spc="5">
                <a:latin typeface="Constantia"/>
                <a:cs typeface="Constantia"/>
              </a:rPr>
              <a:t>и</a:t>
            </a:r>
            <a:r>
              <a:rPr dirty="0" sz="1800" spc="-5">
                <a:latin typeface="Constantia"/>
                <a:cs typeface="Constantia"/>
              </a:rPr>
              <a:t>вн</a:t>
            </a:r>
            <a:r>
              <a:rPr dirty="0" sz="1800" spc="10">
                <a:latin typeface="Constantia"/>
                <a:cs typeface="Constantia"/>
              </a:rPr>
              <a:t>о</a:t>
            </a:r>
            <a:r>
              <a:rPr dirty="0" sz="1800" spc="-60">
                <a:latin typeface="Constantia"/>
                <a:cs typeface="Constantia"/>
              </a:rPr>
              <a:t>г</a:t>
            </a:r>
            <a:r>
              <a:rPr dirty="0" sz="1800">
                <a:latin typeface="Constantia"/>
                <a:cs typeface="Constantia"/>
              </a:rPr>
              <a:t>о</a:t>
            </a:r>
            <a:r>
              <a:rPr dirty="0" sz="1800" spc="-16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д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60">
                <a:latin typeface="Constantia"/>
                <a:cs typeface="Constantia"/>
              </a:rPr>
              <a:t>г</a:t>
            </a:r>
            <a:r>
              <a:rPr dirty="0" sz="1800" spc="5">
                <a:latin typeface="Constantia"/>
                <a:cs typeface="Constantia"/>
              </a:rPr>
              <a:t>о</a:t>
            </a:r>
            <a:r>
              <a:rPr dirty="0" sz="1800" spc="-5">
                <a:latin typeface="Constantia"/>
                <a:cs typeface="Constantia"/>
              </a:rPr>
              <a:t>вора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804" y="426847"/>
            <a:ext cx="5913755" cy="139954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dirty="0"/>
              <a:t>Состав</a:t>
            </a:r>
            <a:r>
              <a:rPr dirty="0" spc="-65"/>
              <a:t> </a:t>
            </a:r>
            <a:r>
              <a:rPr dirty="0" spc="5"/>
              <a:t>и</a:t>
            </a:r>
            <a:r>
              <a:rPr dirty="0" spc="-15"/>
              <a:t> </a:t>
            </a:r>
            <a:r>
              <a:rPr dirty="0" spc="-5"/>
              <a:t>формирование </a:t>
            </a:r>
            <a:r>
              <a:rPr dirty="0" spc="-1000"/>
              <a:t> </a:t>
            </a:r>
            <a:r>
              <a:rPr dirty="0" spc="-20"/>
              <a:t>Управляющего</a:t>
            </a:r>
            <a:r>
              <a:rPr dirty="0" spc="-110"/>
              <a:t> </a:t>
            </a:r>
            <a:r>
              <a:rPr dirty="0" spc="5"/>
              <a:t>совета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2472" y="2325623"/>
            <a:ext cx="2061845" cy="3031490"/>
            <a:chOff x="2252472" y="2325623"/>
            <a:chExt cx="2061845" cy="30314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2472" y="2325623"/>
              <a:ext cx="2061845" cy="303110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31591" y="3172942"/>
              <a:ext cx="632282" cy="49507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46960" y="3410686"/>
              <a:ext cx="1604644" cy="49507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40864" y="3645382"/>
              <a:ext cx="1616710" cy="49507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06040" y="3883126"/>
              <a:ext cx="1080325" cy="495071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469007" y="3227958"/>
            <a:ext cx="1296670" cy="9956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">
              <a:lnSpc>
                <a:spcPts val="1955"/>
              </a:lnSpc>
              <a:spcBef>
                <a:spcPts val="105"/>
              </a:spcBef>
            </a:pP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От</a:t>
            </a:r>
            <a:endParaRPr sz="1700">
              <a:latin typeface="Constantia"/>
              <a:cs typeface="Constantia"/>
            </a:endParaRPr>
          </a:p>
          <a:p>
            <a:pPr algn="ctr" marL="12700" marR="5080" indent="635">
              <a:lnSpc>
                <a:spcPct val="91200"/>
              </a:lnSpc>
              <a:spcBef>
                <a:spcPts val="95"/>
              </a:spcBef>
            </a:pP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п</a:t>
            </a:r>
            <a:r>
              <a:rPr dirty="0" sz="1700" spc="-5" b="1">
                <a:solidFill>
                  <a:srgbClr val="FFFFFF"/>
                </a:solidFill>
                <a:latin typeface="Constantia"/>
                <a:cs typeface="Constantia"/>
              </a:rPr>
              <a:t>е</a:t>
            </a:r>
            <a:r>
              <a:rPr dirty="0" sz="1700" spc="5" b="1">
                <a:solidFill>
                  <a:srgbClr val="FFFFFF"/>
                </a:solidFill>
                <a:latin typeface="Constantia"/>
                <a:cs typeface="Constantia"/>
              </a:rPr>
              <a:t>д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а</a:t>
            </a:r>
            <a:r>
              <a:rPr dirty="0" sz="1700" spc="-45" b="1">
                <a:solidFill>
                  <a:srgbClr val="FFFFFF"/>
                </a:solidFill>
                <a:latin typeface="Constantia"/>
                <a:cs typeface="Constantia"/>
              </a:rPr>
              <a:t>г</a:t>
            </a:r>
            <a:r>
              <a:rPr dirty="0" sz="1700" spc="10" b="1">
                <a:solidFill>
                  <a:srgbClr val="FFFFFF"/>
                </a:solidFill>
                <a:latin typeface="Constantia"/>
                <a:cs typeface="Constantia"/>
              </a:rPr>
              <a:t>о</a:t>
            </a:r>
            <a:r>
              <a:rPr dirty="0" sz="1700" spc="-50" b="1">
                <a:solidFill>
                  <a:srgbClr val="FFFFFF"/>
                </a:solidFill>
                <a:latin typeface="Constantia"/>
                <a:cs typeface="Constantia"/>
              </a:rPr>
              <a:t>г</a:t>
            </a:r>
            <a:r>
              <a:rPr dirty="0" sz="1700" spc="10" b="1">
                <a:solidFill>
                  <a:srgbClr val="FFFFFF"/>
                </a:solidFill>
                <a:latin typeface="Constantia"/>
                <a:cs typeface="Constantia"/>
              </a:rPr>
              <a:t>о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в</a:t>
            </a:r>
            <a:r>
              <a:rPr dirty="0" sz="1700" spc="-55" b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и  </a:t>
            </a:r>
            <a:r>
              <a:rPr dirty="0" sz="1700" spc="-10" b="1">
                <a:solidFill>
                  <a:srgbClr val="FFFFFF"/>
                </a:solidFill>
                <a:latin typeface="Constantia"/>
                <a:cs typeface="Constantia"/>
              </a:rPr>
              <a:t>р</a:t>
            </a:r>
            <a:r>
              <a:rPr dirty="0" sz="1700" spc="-25" b="1">
                <a:solidFill>
                  <a:srgbClr val="FFFFFF"/>
                </a:solidFill>
                <a:latin typeface="Constantia"/>
                <a:cs typeface="Constantia"/>
              </a:rPr>
              <a:t>а</a:t>
            </a:r>
            <a:r>
              <a:rPr dirty="0" sz="1700" spc="-5" b="1">
                <a:solidFill>
                  <a:srgbClr val="FFFFFF"/>
                </a:solidFill>
                <a:latin typeface="Constantia"/>
                <a:cs typeface="Constantia"/>
              </a:rPr>
              <a:t>б</a:t>
            </a:r>
            <a:r>
              <a:rPr dirty="0" sz="1700" spc="5" b="1">
                <a:solidFill>
                  <a:srgbClr val="FFFFFF"/>
                </a:solidFill>
                <a:latin typeface="Constantia"/>
                <a:cs typeface="Constantia"/>
              </a:rPr>
              <a:t>о</a:t>
            </a:r>
            <a:r>
              <a:rPr dirty="0" sz="1700" spc="-10" b="1">
                <a:solidFill>
                  <a:srgbClr val="FFFFFF"/>
                </a:solidFill>
                <a:latin typeface="Constantia"/>
                <a:cs typeface="Constantia"/>
              </a:rPr>
              <a:t>тн</a:t>
            </a:r>
            <a:r>
              <a:rPr dirty="0" sz="1700" spc="10" b="1">
                <a:solidFill>
                  <a:srgbClr val="FFFFFF"/>
                </a:solidFill>
                <a:latin typeface="Constantia"/>
                <a:cs typeface="Constantia"/>
              </a:rPr>
              <a:t>и</a:t>
            </a:r>
            <a:r>
              <a:rPr dirty="0" sz="1700" spc="-50" b="1">
                <a:solidFill>
                  <a:srgbClr val="FFFFFF"/>
                </a:solidFill>
                <a:latin typeface="Constantia"/>
                <a:cs typeface="Constantia"/>
              </a:rPr>
              <a:t>к</a:t>
            </a:r>
            <a:r>
              <a:rPr dirty="0" sz="1700" spc="10" b="1">
                <a:solidFill>
                  <a:srgbClr val="FFFFFF"/>
                </a:solidFill>
                <a:latin typeface="Constantia"/>
                <a:cs typeface="Constantia"/>
              </a:rPr>
              <a:t>о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в  </a:t>
            </a:r>
            <a:r>
              <a:rPr dirty="0" sz="1700" spc="-25" b="1">
                <a:solidFill>
                  <a:srgbClr val="FFFFFF"/>
                </a:solidFill>
                <a:latin typeface="Constantia"/>
                <a:cs typeface="Constantia"/>
              </a:rPr>
              <a:t>школы</a:t>
            </a:r>
            <a:endParaRPr sz="1700">
              <a:latin typeface="Constantia"/>
              <a:cs typeface="Constant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06551" y="4392117"/>
            <a:ext cx="3268979" cy="1939925"/>
            <a:chOff x="606551" y="4392117"/>
            <a:chExt cx="3268979" cy="1939925"/>
          </a:xfrm>
        </p:grpSpPr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6551" y="4392117"/>
              <a:ext cx="3268853" cy="193992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295" y="4739614"/>
              <a:ext cx="2140966" cy="49507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02663" y="4977358"/>
              <a:ext cx="406692" cy="49507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58112" y="4977358"/>
              <a:ext cx="1430909" cy="49507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13687" y="5212067"/>
              <a:ext cx="1973452" cy="49507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93519" y="5449811"/>
              <a:ext cx="1610741" cy="49507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91640" y="5687567"/>
              <a:ext cx="1159560" cy="495071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1354074" y="4794630"/>
            <a:ext cx="1824355" cy="1233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955"/>
              </a:lnSpc>
              <a:spcBef>
                <a:spcPts val="100"/>
              </a:spcBef>
            </a:pP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От</a:t>
            </a:r>
            <a:r>
              <a:rPr dirty="0" sz="1700" spc="-80" b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1700" spc="10" b="1">
                <a:solidFill>
                  <a:srgbClr val="FFFFFF"/>
                </a:solidFill>
                <a:latin typeface="Constantia"/>
                <a:cs typeface="Constantia"/>
              </a:rPr>
              <a:t>о</a:t>
            </a:r>
            <a:r>
              <a:rPr dirty="0" sz="1700" spc="-30" b="1">
                <a:solidFill>
                  <a:srgbClr val="FFFFFF"/>
                </a:solidFill>
                <a:latin typeface="Constantia"/>
                <a:cs typeface="Constantia"/>
              </a:rPr>
              <a:t>б</a:t>
            </a:r>
            <a:r>
              <a:rPr dirty="0" sz="1700" spc="-10" b="1">
                <a:solidFill>
                  <a:srgbClr val="FFFFFF"/>
                </a:solidFill>
                <a:latin typeface="Constantia"/>
                <a:cs typeface="Constantia"/>
              </a:rPr>
              <a:t>уч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а</a:t>
            </a:r>
            <a:r>
              <a:rPr dirty="0" sz="1700" spc="5" b="1">
                <a:solidFill>
                  <a:srgbClr val="FFFFFF"/>
                </a:solidFill>
                <a:latin typeface="Constantia"/>
                <a:cs typeface="Constantia"/>
              </a:rPr>
              <a:t>ю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щ</a:t>
            </a:r>
            <a:r>
              <a:rPr dirty="0" sz="1700" spc="10" b="1">
                <a:solidFill>
                  <a:srgbClr val="FFFFFF"/>
                </a:solidFill>
                <a:latin typeface="Constantia"/>
                <a:cs typeface="Constantia"/>
              </a:rPr>
              <a:t>и</a:t>
            </a:r>
            <a:r>
              <a:rPr dirty="0" sz="1700" spc="-50" b="1">
                <a:solidFill>
                  <a:srgbClr val="FFFFFF"/>
                </a:solidFill>
                <a:latin typeface="Constantia"/>
                <a:cs typeface="Constantia"/>
              </a:rPr>
              <a:t>х</a:t>
            </a:r>
            <a:r>
              <a:rPr dirty="0" sz="1700" spc="-10" b="1">
                <a:solidFill>
                  <a:srgbClr val="FFFFFF"/>
                </a:solidFill>
                <a:latin typeface="Constantia"/>
                <a:cs typeface="Constantia"/>
              </a:rPr>
              <a:t>с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я</a:t>
            </a:r>
            <a:endParaRPr sz="1700">
              <a:latin typeface="Constantia"/>
              <a:cs typeface="Constantia"/>
            </a:endParaRPr>
          </a:p>
          <a:p>
            <a:pPr algn="ctr" marL="100965" marR="88265" indent="-1270">
              <a:lnSpc>
                <a:spcPct val="91400"/>
              </a:lnSpc>
              <a:spcBef>
                <a:spcPts val="95"/>
              </a:spcBef>
            </a:pP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– по </a:t>
            </a:r>
            <a:r>
              <a:rPr dirty="0" sz="1700" spc="-5" b="1">
                <a:solidFill>
                  <a:srgbClr val="FFFFFF"/>
                </a:solidFill>
                <a:latin typeface="Constantia"/>
                <a:cs typeface="Constantia"/>
              </a:rPr>
              <a:t>одному 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1700" spc="-10" b="1">
                <a:solidFill>
                  <a:srgbClr val="FFFFFF"/>
                </a:solidFill>
                <a:latin typeface="Constantia"/>
                <a:cs typeface="Constantia"/>
              </a:rPr>
              <a:t>п</a:t>
            </a:r>
            <a:r>
              <a:rPr dirty="0" sz="1700" spc="-15" b="1">
                <a:solidFill>
                  <a:srgbClr val="FFFFFF"/>
                </a:solidFill>
                <a:latin typeface="Constantia"/>
                <a:cs typeface="Constantia"/>
              </a:rPr>
              <a:t>р</a:t>
            </a:r>
            <a:r>
              <a:rPr dirty="0" sz="1700" spc="-10" b="1">
                <a:solidFill>
                  <a:srgbClr val="FFFFFF"/>
                </a:solidFill>
                <a:latin typeface="Constantia"/>
                <a:cs typeface="Constantia"/>
              </a:rPr>
              <a:t>е</a:t>
            </a:r>
            <a:r>
              <a:rPr dirty="0" sz="1700" spc="-20" b="1">
                <a:solidFill>
                  <a:srgbClr val="FFFFFF"/>
                </a:solidFill>
                <a:latin typeface="Constantia"/>
                <a:cs typeface="Constantia"/>
              </a:rPr>
              <a:t>д</a:t>
            </a:r>
            <a:r>
              <a:rPr dirty="0" sz="1700" spc="-15" b="1">
                <a:solidFill>
                  <a:srgbClr val="FFFFFF"/>
                </a:solidFill>
                <a:latin typeface="Constantia"/>
                <a:cs typeface="Constantia"/>
              </a:rPr>
              <a:t>с</a:t>
            </a:r>
            <a:r>
              <a:rPr dirty="0" sz="1700" spc="-40" b="1">
                <a:solidFill>
                  <a:srgbClr val="FFFFFF"/>
                </a:solidFill>
                <a:latin typeface="Constantia"/>
                <a:cs typeface="Constantia"/>
              </a:rPr>
              <a:t>т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а</a:t>
            </a:r>
            <a:r>
              <a:rPr dirty="0" sz="1700" spc="-15" b="1">
                <a:solidFill>
                  <a:srgbClr val="FFFFFF"/>
                </a:solidFill>
                <a:latin typeface="Constantia"/>
                <a:cs typeface="Constantia"/>
              </a:rPr>
              <a:t>в</a:t>
            </a:r>
            <a:r>
              <a:rPr dirty="0" sz="1700" spc="5" b="1">
                <a:solidFill>
                  <a:srgbClr val="FFFFFF"/>
                </a:solidFill>
                <a:latin typeface="Constantia"/>
                <a:cs typeface="Constantia"/>
              </a:rPr>
              <a:t>и</a:t>
            </a:r>
            <a:r>
              <a:rPr dirty="0" sz="1700" spc="-40" b="1">
                <a:solidFill>
                  <a:srgbClr val="FFFFFF"/>
                </a:solidFill>
                <a:latin typeface="Constantia"/>
                <a:cs typeface="Constantia"/>
              </a:rPr>
              <a:t>т</a:t>
            </a:r>
            <a:r>
              <a:rPr dirty="0" sz="1700" spc="-30" b="1">
                <a:solidFill>
                  <a:srgbClr val="FFFFFF"/>
                </a:solidFill>
                <a:latin typeface="Constantia"/>
                <a:cs typeface="Constantia"/>
              </a:rPr>
              <a:t>е</a:t>
            </a:r>
            <a:r>
              <a:rPr dirty="0" sz="1700" spc="5" b="1">
                <a:solidFill>
                  <a:srgbClr val="FFFFFF"/>
                </a:solidFill>
                <a:latin typeface="Constantia"/>
                <a:cs typeface="Constantia"/>
              </a:rPr>
              <a:t>л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ю  </a:t>
            </a:r>
            <a:r>
              <a:rPr dirty="0" sz="1700" spc="5" b="1">
                <a:solidFill>
                  <a:srgbClr val="FFFFFF"/>
                </a:solidFill>
                <a:latin typeface="Constantia"/>
                <a:cs typeface="Constantia"/>
              </a:rPr>
              <a:t>от </a:t>
            </a:r>
            <a:r>
              <a:rPr dirty="0" sz="1700" spc="-10" b="1">
                <a:solidFill>
                  <a:srgbClr val="FFFFFF"/>
                </a:solidFill>
                <a:latin typeface="Constantia"/>
                <a:cs typeface="Constantia"/>
              </a:rPr>
              <a:t>классов </a:t>
            </a: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2 </a:t>
            </a:r>
            <a:r>
              <a:rPr dirty="0" sz="1700" spc="5" b="1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onstantia"/>
                <a:cs typeface="Constantia"/>
              </a:rPr>
              <a:t>ступени</a:t>
            </a:r>
            <a:endParaRPr sz="1700">
              <a:latin typeface="Constantia"/>
              <a:cs typeface="Constanti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89559" y="2447544"/>
            <a:ext cx="1939925" cy="2848610"/>
            <a:chOff x="289559" y="2447544"/>
            <a:chExt cx="1939925" cy="2848610"/>
          </a:xfrm>
        </p:grpSpPr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89559" y="2447544"/>
              <a:ext cx="1939925" cy="284822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39951" y="3444214"/>
              <a:ext cx="632282" cy="49507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13231" y="3681958"/>
              <a:ext cx="1430908" cy="495071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841654" y="3498926"/>
            <a:ext cx="1158240" cy="523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1430">
              <a:lnSpc>
                <a:spcPts val="1955"/>
              </a:lnSpc>
              <a:spcBef>
                <a:spcPts val="105"/>
              </a:spcBef>
            </a:pPr>
            <a:r>
              <a:rPr dirty="0" sz="1700" b="1">
                <a:solidFill>
                  <a:srgbClr val="FFFFFF"/>
                </a:solidFill>
                <a:latin typeface="Constantia"/>
                <a:cs typeface="Constantia"/>
              </a:rPr>
              <a:t>От</a:t>
            </a:r>
            <a:endParaRPr sz="1700">
              <a:latin typeface="Constantia"/>
              <a:cs typeface="Constantia"/>
            </a:endParaRPr>
          </a:p>
          <a:p>
            <a:pPr algn="ctr">
              <a:lnSpc>
                <a:spcPts val="1955"/>
              </a:lnSpc>
            </a:pPr>
            <a:r>
              <a:rPr dirty="0" sz="1700" spc="-10" b="1">
                <a:solidFill>
                  <a:srgbClr val="FFFFFF"/>
                </a:solidFill>
                <a:latin typeface="Constantia"/>
                <a:cs typeface="Constantia"/>
              </a:rPr>
              <a:t>родителей</a:t>
            </a:r>
            <a:endParaRPr sz="1700">
              <a:latin typeface="Constantia"/>
              <a:cs typeface="Constanti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544567" y="2374455"/>
            <a:ext cx="4027804" cy="2007235"/>
            <a:chOff x="4544567" y="2374455"/>
            <a:chExt cx="4027804" cy="2007235"/>
          </a:xfrm>
        </p:grpSpPr>
        <p:pic>
          <p:nvPicPr>
            <p:cNvPr id="25" name="object 2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44567" y="2374455"/>
              <a:ext cx="653592" cy="69018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062727" y="2383574"/>
              <a:ext cx="3509645" cy="67801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062727" y="2749334"/>
              <a:ext cx="2122678" cy="67801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578095" y="3291814"/>
              <a:ext cx="2570733" cy="57127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578095" y="3809974"/>
              <a:ext cx="3975988" cy="571271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544567" y="4690935"/>
            <a:ext cx="732828" cy="690181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49936" y="1725231"/>
            <a:ext cx="3982085" cy="4606925"/>
            <a:chOff x="249936" y="1725231"/>
            <a:chExt cx="3982085" cy="4606925"/>
          </a:xfrm>
        </p:grpSpPr>
        <p:pic>
          <p:nvPicPr>
            <p:cNvPr id="32" name="object 3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298191" y="2371344"/>
              <a:ext cx="1933829" cy="282689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51688" y="5248655"/>
              <a:ext cx="3351149" cy="108339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9936" y="2240280"/>
              <a:ext cx="1930781" cy="301282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39495" y="1725231"/>
              <a:ext cx="571271" cy="69018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57655" y="1734350"/>
              <a:ext cx="2915285" cy="678014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4728464" y="4767783"/>
            <a:ext cx="35052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4566E"/>
                </a:solidFill>
                <a:latin typeface="Calibri"/>
                <a:cs typeface="Calibri"/>
              </a:rPr>
              <a:t>I</a:t>
            </a:r>
            <a:r>
              <a:rPr dirty="0" sz="2400" spc="10" b="1">
                <a:solidFill>
                  <a:srgbClr val="04566E"/>
                </a:solidFill>
                <a:latin typeface="Calibri"/>
                <a:cs typeface="Calibri"/>
              </a:rPr>
              <a:t>I</a:t>
            </a:r>
            <a:r>
              <a:rPr dirty="0" sz="2400" spc="-20" b="1">
                <a:solidFill>
                  <a:srgbClr val="04566E"/>
                </a:solidFill>
                <a:latin typeface="Calibri"/>
                <a:cs typeface="Calibri"/>
              </a:rPr>
              <a:t>I</a:t>
            </a:r>
            <a:r>
              <a:rPr dirty="0" sz="2400" b="1">
                <a:solidFill>
                  <a:srgbClr val="04566E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8" name="object 38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5062728" y="4700054"/>
            <a:ext cx="3597910" cy="678014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4728464" y="2450719"/>
            <a:ext cx="3735070" cy="2708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marR="162560" indent="-51562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dirty="0" sz="2400" b="1">
                <a:solidFill>
                  <a:srgbClr val="04566E"/>
                </a:solidFill>
                <a:latin typeface="Calibri"/>
                <a:cs typeface="Calibri"/>
              </a:rPr>
              <a:t>II.	</a:t>
            </a:r>
            <a:r>
              <a:rPr dirty="0" sz="2400" spc="-5" b="1">
                <a:solidFill>
                  <a:srgbClr val="04566E"/>
                </a:solidFill>
                <a:latin typeface="Calibri"/>
                <a:cs typeface="Calibri"/>
              </a:rPr>
              <a:t>Члены</a:t>
            </a:r>
            <a:r>
              <a:rPr dirty="0" sz="2400" spc="-35" b="1">
                <a:solidFill>
                  <a:srgbClr val="04566E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4566E"/>
                </a:solidFill>
                <a:latin typeface="Calibri"/>
                <a:cs typeface="Calibri"/>
              </a:rPr>
              <a:t>по </a:t>
            </a:r>
            <a:r>
              <a:rPr dirty="0" sz="2400" spc="-10" b="1">
                <a:solidFill>
                  <a:srgbClr val="04566E"/>
                </a:solidFill>
                <a:latin typeface="Calibri"/>
                <a:cs typeface="Calibri"/>
              </a:rPr>
              <a:t>должности</a:t>
            </a:r>
            <a:r>
              <a:rPr dirty="0" sz="2400" spc="-50" b="1">
                <a:solidFill>
                  <a:srgbClr val="04566E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4566E"/>
                </a:solidFill>
                <a:latin typeface="Calibri"/>
                <a:cs typeface="Calibri"/>
              </a:rPr>
              <a:t>и </a:t>
            </a:r>
            <a:r>
              <a:rPr dirty="0" sz="2400" spc="-530" b="1">
                <a:solidFill>
                  <a:srgbClr val="04566E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4566E"/>
                </a:solidFill>
                <a:latin typeface="Calibri"/>
                <a:cs typeface="Calibri"/>
              </a:rPr>
              <a:t>назначению: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2000" spc="-10" b="1" i="1">
                <a:latin typeface="Constantia"/>
                <a:cs typeface="Constantia"/>
              </a:rPr>
              <a:t>Директор</a:t>
            </a:r>
            <a:r>
              <a:rPr dirty="0" sz="2000" spc="-20" b="1" i="1">
                <a:latin typeface="Constantia"/>
                <a:cs typeface="Constantia"/>
              </a:rPr>
              <a:t> </a:t>
            </a:r>
            <a:r>
              <a:rPr dirty="0" sz="2000" spc="-10" b="1" i="1">
                <a:latin typeface="Constantia"/>
                <a:cs typeface="Constantia"/>
              </a:rPr>
              <a:t>школы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dirty="0" sz="2000" spc="-10" b="1" i="1">
                <a:latin typeface="Constantia"/>
                <a:cs typeface="Constantia"/>
              </a:rPr>
              <a:t>Представитель</a:t>
            </a:r>
            <a:r>
              <a:rPr dirty="0" sz="2000" spc="40" b="1" i="1">
                <a:latin typeface="Constantia"/>
                <a:cs typeface="Constantia"/>
              </a:rPr>
              <a:t> </a:t>
            </a:r>
            <a:r>
              <a:rPr dirty="0" sz="2000" spc="-5" b="1" i="1">
                <a:latin typeface="Constantia"/>
                <a:cs typeface="Constantia"/>
              </a:rPr>
              <a:t>учредителя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</a:pP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Constantia"/>
              <a:cs typeface="Constantia"/>
            </a:endParaRPr>
          </a:p>
          <a:p>
            <a:pPr algn="ctr" marL="514984">
              <a:lnSpc>
                <a:spcPct val="100000"/>
              </a:lnSpc>
            </a:pPr>
            <a:r>
              <a:rPr dirty="0" sz="2400" spc="-5" b="1">
                <a:solidFill>
                  <a:srgbClr val="04566E"/>
                </a:solidFill>
                <a:latin typeface="Calibri"/>
                <a:cs typeface="Calibri"/>
              </a:rPr>
              <a:t>Кооптированные</a:t>
            </a:r>
            <a:r>
              <a:rPr dirty="0" sz="2400" spc="-70" b="1">
                <a:solidFill>
                  <a:srgbClr val="04566E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4566E"/>
                </a:solidFill>
                <a:latin typeface="Calibri"/>
                <a:cs typeface="Calibri"/>
              </a:rPr>
              <a:t>члены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21868" y="1801748"/>
            <a:ext cx="30505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dirty="0" sz="2400" b="1">
                <a:solidFill>
                  <a:srgbClr val="04566E"/>
                </a:solidFill>
                <a:latin typeface="Calibri"/>
                <a:cs typeface="Calibri"/>
              </a:rPr>
              <a:t>I.	Избранные</a:t>
            </a:r>
            <a:r>
              <a:rPr dirty="0" sz="2400" spc="-80" b="1">
                <a:solidFill>
                  <a:srgbClr val="04566E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4566E"/>
                </a:solidFill>
                <a:latin typeface="Calibri"/>
                <a:cs typeface="Calibri"/>
              </a:rPr>
              <a:t>члены: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153" y="359740"/>
            <a:ext cx="6312535" cy="11239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Права</a:t>
            </a:r>
            <a:r>
              <a:rPr dirty="0" sz="3600" spc="-20"/>
              <a:t> </a:t>
            </a:r>
            <a:r>
              <a:rPr dirty="0" sz="3600"/>
              <a:t>и</a:t>
            </a:r>
            <a:r>
              <a:rPr dirty="0" sz="3600" spc="-5"/>
              <a:t> </a:t>
            </a:r>
            <a:r>
              <a:rPr dirty="0" sz="3600" spc="-15"/>
              <a:t>ответственность</a:t>
            </a:r>
            <a:r>
              <a:rPr dirty="0" sz="3600" spc="25"/>
              <a:t> </a:t>
            </a:r>
            <a:r>
              <a:rPr dirty="0" sz="3600"/>
              <a:t>членов </a:t>
            </a:r>
            <a:r>
              <a:rPr dirty="0" sz="3600" spc="-800"/>
              <a:t> </a:t>
            </a:r>
            <a:r>
              <a:rPr dirty="0" sz="3600" spc="-20"/>
              <a:t>Управляющего</a:t>
            </a:r>
            <a:r>
              <a:rPr dirty="0" sz="3600" spc="-35"/>
              <a:t> </a:t>
            </a:r>
            <a:r>
              <a:rPr dirty="0" sz="3600" spc="-10"/>
              <a:t>совета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74370" y="1503425"/>
            <a:ext cx="8162925" cy="47510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0"/>
              </a:spcBef>
              <a:buClr>
                <a:srgbClr val="04566E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dirty="0" sz="2000" spc="-20">
                <a:latin typeface="Constantia"/>
                <a:cs typeface="Constantia"/>
              </a:rPr>
              <a:t>Принимать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участие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в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обсуждении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и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принятии</a:t>
            </a:r>
            <a:r>
              <a:rPr dirty="0" sz="2000" spc="1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решений </a:t>
            </a:r>
            <a:r>
              <a:rPr dirty="0" sz="2000" spc="-20">
                <a:latin typeface="Constantia"/>
                <a:cs typeface="Constantia"/>
              </a:rPr>
              <a:t>совета,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2000" spc="-15">
                <a:latin typeface="Constantia"/>
                <a:cs typeface="Constantia"/>
              </a:rPr>
              <a:t>выражать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в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письменной</a:t>
            </a:r>
            <a:r>
              <a:rPr dirty="0" sz="2000" spc="-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форме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своё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особое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мнение,</a:t>
            </a:r>
            <a:r>
              <a:rPr dirty="0" sz="2000" spc="2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которое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10">
                <a:latin typeface="Constantia"/>
                <a:cs typeface="Constantia"/>
              </a:rPr>
              <a:t>приобщается </a:t>
            </a:r>
            <a:r>
              <a:rPr dirty="0" sz="2000" spc="-5">
                <a:latin typeface="Constantia"/>
                <a:cs typeface="Constantia"/>
              </a:rPr>
              <a:t>к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протоколу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заседания</a:t>
            </a:r>
            <a:r>
              <a:rPr dirty="0" sz="2000" spc="-5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совета</a:t>
            </a:r>
            <a:endParaRPr sz="2000">
              <a:latin typeface="Constantia"/>
              <a:cs typeface="Constantia"/>
            </a:endParaRPr>
          </a:p>
          <a:p>
            <a:pPr marL="12700" marR="21082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dirty="0" sz="2000" spc="-15">
                <a:latin typeface="Constantia"/>
                <a:cs typeface="Constantia"/>
              </a:rPr>
              <a:t>Инициировать</a:t>
            </a:r>
            <a:r>
              <a:rPr dirty="0" sz="2000" spc="5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проведение</a:t>
            </a:r>
            <a:r>
              <a:rPr dirty="0" sz="2000" spc="15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заседания</a:t>
            </a:r>
            <a:r>
              <a:rPr dirty="0" sz="2000" spc="-20">
                <a:latin typeface="Constantia"/>
                <a:cs typeface="Constantia"/>
              </a:rPr>
              <a:t> совета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по</a:t>
            </a:r>
            <a:r>
              <a:rPr dirty="0" sz="2000" spc="-13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любому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30">
                <a:latin typeface="Constantia"/>
                <a:cs typeface="Constantia"/>
              </a:rPr>
              <a:t>вопросу, </a:t>
            </a:r>
            <a:r>
              <a:rPr dirty="0" sz="2000" spc="-490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относящемуся</a:t>
            </a:r>
            <a:r>
              <a:rPr dirty="0" sz="2000" spc="-5">
                <a:latin typeface="Constantia"/>
                <a:cs typeface="Constantia"/>
              </a:rPr>
              <a:t> к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компетенции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совета</a:t>
            </a:r>
            <a:endParaRPr sz="2000">
              <a:latin typeface="Constantia"/>
              <a:cs typeface="Constantia"/>
            </a:endParaRPr>
          </a:p>
          <a:p>
            <a:pPr marL="469900" indent="-457834">
              <a:lnSpc>
                <a:spcPct val="100000"/>
              </a:lnSpc>
              <a:spcBef>
                <a:spcPts val="1205"/>
              </a:spcBef>
              <a:buClr>
                <a:srgbClr val="04566E"/>
              </a:buClr>
              <a:buAutoNum type="arabicPeriod" startAt="2"/>
              <a:tabLst>
                <a:tab pos="469900" algn="l"/>
                <a:tab pos="470534" algn="l"/>
              </a:tabLst>
            </a:pPr>
            <a:r>
              <a:rPr dirty="0" sz="2000" spc="-25">
                <a:latin typeface="Constantia"/>
                <a:cs typeface="Constantia"/>
              </a:rPr>
              <a:t>Требовать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от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администрации</a:t>
            </a:r>
            <a:r>
              <a:rPr dirty="0" sz="2000" spc="10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общеобразовательного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учреждения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2000" spc="-20">
                <a:latin typeface="Constantia"/>
                <a:cs typeface="Constantia"/>
              </a:rPr>
              <a:t>предоставления</a:t>
            </a:r>
            <a:r>
              <a:rPr dirty="0" sz="2000" spc="3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всей</a:t>
            </a:r>
            <a:r>
              <a:rPr dirty="0" sz="200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необходимой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для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участия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в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работе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совета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2000" spc="-10">
                <a:latin typeface="Constantia"/>
                <a:cs typeface="Constantia"/>
              </a:rPr>
              <a:t>информации</a:t>
            </a:r>
            <a:r>
              <a:rPr dirty="0" sz="2000" spc="1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по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вопросам,</a:t>
            </a:r>
            <a:r>
              <a:rPr dirty="0" sz="2000" spc="1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относящимся</a:t>
            </a:r>
            <a:r>
              <a:rPr dirty="0" sz="200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к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компетенции</a:t>
            </a:r>
            <a:r>
              <a:rPr dirty="0" sz="2000" spc="-1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совета</a:t>
            </a:r>
            <a:endParaRPr sz="2000">
              <a:latin typeface="Constantia"/>
              <a:cs typeface="Constantia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eriod" startAt="4"/>
              <a:tabLst>
                <a:tab pos="469900" algn="l"/>
                <a:tab pos="470534" algn="l"/>
              </a:tabLst>
            </a:pPr>
            <a:r>
              <a:rPr dirty="0" sz="2000" spc="-15">
                <a:latin typeface="Constantia"/>
                <a:cs typeface="Constantia"/>
              </a:rPr>
              <a:t>Присутствовать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на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заседании</a:t>
            </a:r>
            <a:r>
              <a:rPr dirty="0" sz="2000" spc="15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педагогического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совета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15">
                <a:latin typeface="Constantia"/>
                <a:cs typeface="Constantia"/>
              </a:rPr>
              <a:t>общеобразовательного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учреждения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с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правом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совещательного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30">
                <a:latin typeface="Constantia"/>
                <a:cs typeface="Constantia"/>
              </a:rPr>
              <a:t>голоса</a:t>
            </a:r>
            <a:endParaRPr sz="2000">
              <a:latin typeface="Constantia"/>
              <a:cs typeface="Constantia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eriod" startAt="5"/>
              <a:tabLst>
                <a:tab pos="469900" algn="l"/>
                <a:tab pos="470534" algn="l"/>
              </a:tabLst>
            </a:pPr>
            <a:r>
              <a:rPr dirty="0" sz="2000" spc="-35">
                <a:latin typeface="Constantia"/>
                <a:cs typeface="Constantia"/>
              </a:rPr>
              <a:t>П</a:t>
            </a:r>
            <a:r>
              <a:rPr dirty="0" sz="2000" spc="-20">
                <a:latin typeface="Constantia"/>
                <a:cs typeface="Constantia"/>
              </a:rPr>
              <a:t>р</a:t>
            </a:r>
            <a:r>
              <a:rPr dirty="0" sz="2000" spc="-5">
                <a:latin typeface="Constantia"/>
                <a:cs typeface="Constantia"/>
              </a:rPr>
              <a:t>е</a:t>
            </a:r>
            <a:r>
              <a:rPr dirty="0" sz="2000" spc="-35">
                <a:latin typeface="Constantia"/>
                <a:cs typeface="Constantia"/>
              </a:rPr>
              <a:t>д</a:t>
            </a:r>
            <a:r>
              <a:rPr dirty="0" sz="2000" spc="-15">
                <a:latin typeface="Constantia"/>
                <a:cs typeface="Constantia"/>
              </a:rPr>
              <a:t>с</a:t>
            </a:r>
            <a:r>
              <a:rPr dirty="0" sz="2000" spc="-35">
                <a:latin typeface="Constantia"/>
                <a:cs typeface="Constantia"/>
              </a:rPr>
              <a:t>т</a:t>
            </a:r>
            <a:r>
              <a:rPr dirty="0" sz="2000" spc="-5">
                <a:latin typeface="Constantia"/>
                <a:cs typeface="Constantia"/>
              </a:rPr>
              <a:t>а</a:t>
            </a:r>
            <a:r>
              <a:rPr dirty="0" sz="2000" spc="-55">
                <a:latin typeface="Constantia"/>
                <a:cs typeface="Constantia"/>
              </a:rPr>
              <a:t>в</a:t>
            </a:r>
            <a:r>
              <a:rPr dirty="0" sz="2000" spc="-10">
                <a:latin typeface="Constantia"/>
                <a:cs typeface="Constantia"/>
              </a:rPr>
              <a:t>лят</a:t>
            </a:r>
            <a:r>
              <a:rPr dirty="0" sz="2000" spc="-5">
                <a:latin typeface="Constantia"/>
                <a:cs typeface="Constantia"/>
              </a:rPr>
              <a:t>ь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60">
                <a:latin typeface="Constantia"/>
                <a:cs typeface="Constantia"/>
              </a:rPr>
              <a:t>с</a:t>
            </a:r>
            <a:r>
              <a:rPr dirty="0" sz="2000" spc="-5">
                <a:latin typeface="Constantia"/>
                <a:cs typeface="Constantia"/>
              </a:rPr>
              <a:t>овет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в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 spc="-60">
                <a:latin typeface="Constantia"/>
                <a:cs typeface="Constantia"/>
              </a:rPr>
              <a:t>с</a:t>
            </a:r>
            <a:r>
              <a:rPr dirty="0" sz="2000" spc="-5">
                <a:latin typeface="Constantia"/>
                <a:cs typeface="Constantia"/>
              </a:rPr>
              <a:t>ос</a:t>
            </a:r>
            <a:r>
              <a:rPr dirty="0" sz="2000" spc="-35">
                <a:latin typeface="Constantia"/>
                <a:cs typeface="Constantia"/>
              </a:rPr>
              <a:t>т</a:t>
            </a:r>
            <a:r>
              <a:rPr dirty="0" sz="2000" spc="-5">
                <a:latin typeface="Constantia"/>
                <a:cs typeface="Constantia"/>
              </a:rPr>
              <a:t>аве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э</a:t>
            </a:r>
            <a:r>
              <a:rPr dirty="0" sz="2000" spc="-55">
                <a:latin typeface="Constantia"/>
                <a:cs typeface="Constantia"/>
              </a:rPr>
              <a:t>к</a:t>
            </a:r>
            <a:r>
              <a:rPr dirty="0" sz="2000" spc="-15">
                <a:latin typeface="Constantia"/>
                <a:cs typeface="Constantia"/>
              </a:rPr>
              <a:t>с</a:t>
            </a:r>
            <a:r>
              <a:rPr dirty="0" sz="2000" spc="-5">
                <a:latin typeface="Constantia"/>
                <a:cs typeface="Constantia"/>
              </a:rPr>
              <a:t>пе</a:t>
            </a:r>
            <a:r>
              <a:rPr dirty="0" sz="2000" spc="-15">
                <a:latin typeface="Constantia"/>
                <a:cs typeface="Constantia"/>
              </a:rPr>
              <a:t>р</a:t>
            </a:r>
            <a:r>
              <a:rPr dirty="0" sz="2000" spc="-10">
                <a:latin typeface="Constantia"/>
                <a:cs typeface="Constantia"/>
              </a:rPr>
              <a:t>т</a:t>
            </a:r>
            <a:r>
              <a:rPr dirty="0" sz="2000" spc="-20">
                <a:latin typeface="Constantia"/>
                <a:cs typeface="Constantia"/>
              </a:rPr>
              <a:t>н</a:t>
            </a:r>
            <a:r>
              <a:rPr dirty="0" sz="2000" spc="-15">
                <a:latin typeface="Constantia"/>
                <a:cs typeface="Constantia"/>
              </a:rPr>
              <a:t>ы</a:t>
            </a:r>
            <a:r>
              <a:rPr dirty="0" sz="2000" spc="-5">
                <a:latin typeface="Constantia"/>
                <a:cs typeface="Constantia"/>
              </a:rPr>
              <a:t>х</a:t>
            </a:r>
            <a:r>
              <a:rPr dirty="0" sz="2000" spc="5">
                <a:latin typeface="Constantia"/>
                <a:cs typeface="Constantia"/>
              </a:rPr>
              <a:t> </a:t>
            </a:r>
            <a:r>
              <a:rPr dirty="0" sz="2000" spc="-55">
                <a:latin typeface="Constantia"/>
                <a:cs typeface="Constantia"/>
              </a:rPr>
              <a:t>к</a:t>
            </a:r>
            <a:r>
              <a:rPr dirty="0" sz="2000" spc="-5">
                <a:latin typeface="Constantia"/>
                <a:cs typeface="Constantia"/>
              </a:rPr>
              <a:t>ом</a:t>
            </a:r>
            <a:r>
              <a:rPr dirty="0" sz="2000" spc="-20">
                <a:latin typeface="Constantia"/>
                <a:cs typeface="Constantia"/>
              </a:rPr>
              <a:t>и</a:t>
            </a:r>
            <a:r>
              <a:rPr dirty="0" sz="2000" spc="-60">
                <a:latin typeface="Constantia"/>
                <a:cs typeface="Constantia"/>
              </a:rPr>
              <a:t>с</a:t>
            </a:r>
            <a:r>
              <a:rPr dirty="0" sz="2000" spc="-15">
                <a:latin typeface="Constantia"/>
                <a:cs typeface="Constantia"/>
              </a:rPr>
              <a:t>си</a:t>
            </a:r>
            <a:r>
              <a:rPr dirty="0" sz="2000" spc="-5">
                <a:latin typeface="Constantia"/>
                <a:cs typeface="Constantia"/>
              </a:rPr>
              <a:t>й</a:t>
            </a:r>
            <a:r>
              <a:rPr dirty="0" sz="2000" spc="1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по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л</a:t>
            </a:r>
            <a:r>
              <a:rPr dirty="0" sz="2000" spc="-20">
                <a:latin typeface="Constantia"/>
                <a:cs typeface="Constantia"/>
              </a:rPr>
              <a:t>иц</a:t>
            </a:r>
            <a:r>
              <a:rPr dirty="0" sz="2000" spc="-5">
                <a:latin typeface="Constantia"/>
                <a:cs typeface="Constantia"/>
              </a:rPr>
              <a:t>енз</a:t>
            </a:r>
            <a:r>
              <a:rPr dirty="0" sz="2000" spc="-15">
                <a:latin typeface="Constantia"/>
                <a:cs typeface="Constantia"/>
              </a:rPr>
              <a:t>и</a:t>
            </a:r>
            <a:r>
              <a:rPr dirty="0" sz="2000" spc="-20">
                <a:latin typeface="Constantia"/>
                <a:cs typeface="Constantia"/>
              </a:rPr>
              <a:t>р</a:t>
            </a:r>
            <a:r>
              <a:rPr dirty="0" sz="2000" spc="15">
                <a:latin typeface="Constantia"/>
                <a:cs typeface="Constantia"/>
              </a:rPr>
              <a:t>о</a:t>
            </a:r>
            <a:r>
              <a:rPr dirty="0" sz="2000" spc="-5">
                <a:latin typeface="Constantia"/>
                <a:cs typeface="Constantia"/>
              </a:rPr>
              <a:t>-  </a:t>
            </a:r>
            <a:r>
              <a:rPr dirty="0" sz="2000" spc="-15">
                <a:latin typeface="Constantia"/>
                <a:cs typeface="Constantia"/>
              </a:rPr>
              <a:t>ванию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и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аттестации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данного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5">
                <a:latin typeface="Constantia"/>
                <a:cs typeface="Constantia"/>
              </a:rPr>
              <a:t>общеобразовательного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учреждения</a:t>
            </a:r>
            <a:endParaRPr sz="2000">
              <a:latin typeface="Constantia"/>
              <a:cs typeface="Constantia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Clr>
                <a:srgbClr val="04566E"/>
              </a:buClr>
              <a:buAutoNum type="arabicPeriod" startAt="5"/>
              <a:tabLst>
                <a:tab pos="469900" algn="l"/>
                <a:tab pos="470534" algn="l"/>
              </a:tabLst>
            </a:pPr>
            <a:r>
              <a:rPr dirty="0" sz="2000" spc="-20">
                <a:latin typeface="Constantia"/>
                <a:cs typeface="Constantia"/>
              </a:rPr>
              <a:t>Досрочно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выйти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5">
                <a:latin typeface="Constantia"/>
                <a:cs typeface="Constantia"/>
              </a:rPr>
              <a:t>из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состава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совета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2023-10-25T18:23:33Z</dcterms:created>
  <dcterms:modified xsi:type="dcterms:W3CDTF">2023-10-25T18:23:33Z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2023-10-25T00:00:00Z</vt:filetime>
  </property>
</Properties>
</file>